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2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3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4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5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6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7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charts/chart3.xml" ContentType="application/vnd.openxmlformats-officedocument.drawingml.chart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5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tags/tag5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5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ags/tag54.xml" ContentType="application/vnd.openxmlformats-officedocument.presentationml.tags+xml"/>
  <Override PartName="/ppt/notesSlides/notesSlide14.xml" ContentType="application/vnd.openxmlformats-officedocument.presentationml.notesSlide+xml"/>
  <Override PartName="/ppt/tags/tag5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65" r:id="rId2"/>
    <p:sldMasterId id="2147483769" r:id="rId3"/>
    <p:sldMasterId id="2147483789" r:id="rId4"/>
    <p:sldMasterId id="2147483796" r:id="rId5"/>
    <p:sldMasterId id="2147483895" r:id="rId6"/>
    <p:sldMasterId id="2147483947" r:id="rId7"/>
    <p:sldMasterId id="2147483951" r:id="rId8"/>
  </p:sldMasterIdLst>
  <p:notesMasterIdLst>
    <p:notesMasterId r:id="rId44"/>
  </p:notesMasterIdLst>
  <p:sldIdLst>
    <p:sldId id="256" r:id="rId9"/>
    <p:sldId id="5542" r:id="rId10"/>
    <p:sldId id="2145707221" r:id="rId11"/>
    <p:sldId id="2145706962" r:id="rId12"/>
    <p:sldId id="5141" r:id="rId13"/>
    <p:sldId id="5145" r:id="rId14"/>
    <p:sldId id="2145707222" r:id="rId15"/>
    <p:sldId id="2145707223" r:id="rId16"/>
    <p:sldId id="2147479708" r:id="rId17"/>
    <p:sldId id="2147480032" r:id="rId18"/>
    <p:sldId id="2147481785" r:id="rId19"/>
    <p:sldId id="2147479321" r:id="rId20"/>
    <p:sldId id="5301" r:id="rId21"/>
    <p:sldId id="2147481786" r:id="rId22"/>
    <p:sldId id="2147481787" r:id="rId23"/>
    <p:sldId id="1740" r:id="rId24"/>
    <p:sldId id="827" r:id="rId25"/>
    <p:sldId id="2147479693" r:id="rId26"/>
    <p:sldId id="2147479699" r:id="rId27"/>
    <p:sldId id="2147479473" r:id="rId28"/>
    <p:sldId id="2147481788" r:id="rId29"/>
    <p:sldId id="2147481781" r:id="rId30"/>
    <p:sldId id="5394" r:id="rId31"/>
    <p:sldId id="2147479309" r:id="rId32"/>
    <p:sldId id="2145707278" r:id="rId33"/>
    <p:sldId id="5833" r:id="rId34"/>
    <p:sldId id="261" r:id="rId35"/>
    <p:sldId id="5765" r:id="rId36"/>
    <p:sldId id="277" r:id="rId37"/>
    <p:sldId id="272" r:id="rId38"/>
    <p:sldId id="2147481789" r:id="rId39"/>
    <p:sldId id="2147479483" r:id="rId40"/>
    <p:sldId id="2147479486" r:id="rId41"/>
    <p:sldId id="2147479489" r:id="rId42"/>
    <p:sldId id="5999" r:id="rId4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D71440"/>
    <a:srgbClr val="2E5980"/>
    <a:srgbClr val="FFFFFF"/>
    <a:srgbClr val="003A63"/>
    <a:srgbClr val="7F99B1"/>
    <a:srgbClr val="4D7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29" autoAdjust="0"/>
    <p:restoredTop sz="94660"/>
  </p:normalViewPr>
  <p:slideViewPr>
    <p:cSldViewPr snapToGrid="0">
      <p:cViewPr varScale="1">
        <p:scale>
          <a:sx n="57" d="100"/>
          <a:sy n="57" d="100"/>
        </p:scale>
        <p:origin x="869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-446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viewProps" Target="view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9222747662534557"/>
          <c:y val="8.147662721172666E-2"/>
          <c:w val="0.57005479255801905"/>
          <c:h val="0.8400864022996189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ALP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8A-4AF5-9EC6-CF1C13229B80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AD9-4166-9D9C-45DCBE2BD14E}"/>
              </c:ext>
            </c:extLst>
          </c:dPt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Jihomoravský kraj</c:v>
                </c:pt>
                <c:pt idx="2">
                  <c:v>ČR</c:v>
                </c:pt>
                <c:pt idx="3">
                  <c:v>Olomoucký kraj</c:v>
                </c:pt>
                <c:pt idx="4">
                  <c:v>Liberecký kraj</c:v>
                </c:pt>
                <c:pt idx="5">
                  <c:v>Moravskoslezský kraj</c:v>
                </c:pt>
                <c:pt idx="6">
                  <c:v>Plzeňský kraj</c:v>
                </c:pt>
                <c:pt idx="7">
                  <c:v>Jihočeský kraj</c:v>
                </c:pt>
                <c:pt idx="8">
                  <c:v>Zlínský kraj</c:v>
                </c:pt>
                <c:pt idx="9">
                  <c:v>Karlovarský kraj</c:v>
                </c:pt>
                <c:pt idx="10">
                  <c:v>Ústecký kraj</c:v>
                </c:pt>
                <c:pt idx="11">
                  <c:v>Královéhradecký kraj</c:v>
                </c:pt>
                <c:pt idx="12">
                  <c:v>Pardubický kraj</c:v>
                </c:pt>
                <c:pt idx="13">
                  <c:v>Kraj Vysočina</c:v>
                </c:pt>
                <c:pt idx="14">
                  <c:v>Středočeský kraj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 formatCode="0.0">
                  <c:v>1.1274215240220906</c:v>
                </c:pt>
                <c:pt idx="2" formatCode="0.0">
                  <c:v>0.18616801869929875</c:v>
                </c:pt>
                <c:pt idx="4" formatCode="0.0">
                  <c:v>1.0122493292457742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8A-4AF5-9EC6-CF1C13229B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ONP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7D0-46CC-A0B2-D14C0F6B73D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7D0-46CC-A0B2-D14C0F6B73D5}"/>
                </c:ext>
              </c:extLst>
            </c:dLbl>
            <c:dLbl>
              <c:idx val="4"/>
              <c:layout>
                <c:manualLayout>
                  <c:x val="-5.403200226149693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7D0-46CC-A0B2-D14C0F6B73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Jihomoravský kraj</c:v>
                </c:pt>
                <c:pt idx="2">
                  <c:v>ČR</c:v>
                </c:pt>
                <c:pt idx="3">
                  <c:v>Olomoucký kraj</c:v>
                </c:pt>
                <c:pt idx="4">
                  <c:v>Liberecký kraj</c:v>
                </c:pt>
                <c:pt idx="5">
                  <c:v>Moravskoslezský kraj</c:v>
                </c:pt>
                <c:pt idx="6">
                  <c:v>Plzeňský kraj</c:v>
                </c:pt>
                <c:pt idx="7">
                  <c:v>Jihočeský kraj</c:v>
                </c:pt>
                <c:pt idx="8">
                  <c:v>Zlínský kraj</c:v>
                </c:pt>
                <c:pt idx="9">
                  <c:v>Karlovarský kraj</c:v>
                </c:pt>
                <c:pt idx="10">
                  <c:v>Ústecký kraj</c:v>
                </c:pt>
                <c:pt idx="11">
                  <c:v>Královéhradecký kraj</c:v>
                </c:pt>
                <c:pt idx="12">
                  <c:v>Pardubický kraj</c:v>
                </c:pt>
                <c:pt idx="13">
                  <c:v>Kraj Vysočina</c:v>
                </c:pt>
                <c:pt idx="14">
                  <c:v>Středočeský kraj</c:v>
                </c:pt>
              </c:strCache>
            </c:strRef>
          </c:cat>
          <c:val>
            <c:numRef>
              <c:f>Sheet1!$C$2:$C$16</c:f>
              <c:numCache>
                <c:formatCode>0.0</c:formatCode>
                <c:ptCount val="15"/>
                <c:pt idx="0">
                  <c:v>4.2628837954616996</c:v>
                </c:pt>
                <c:pt idx="1">
                  <c:v>2.4818134564560097</c:v>
                </c:pt>
                <c:pt idx="2">
                  <c:v>1.8412392868600762</c:v>
                </c:pt>
                <c:pt idx="3">
                  <c:v>2.0174188440221696</c:v>
                </c:pt>
                <c:pt idx="4">
                  <c:v>0.95440651043172997</c:v>
                </c:pt>
                <c:pt idx="5">
                  <c:v>1.8594417615906471</c:v>
                </c:pt>
                <c:pt idx="6">
                  <c:v>1.5960562280359236</c:v>
                </c:pt>
                <c:pt idx="7">
                  <c:v>1.5645403512102225</c:v>
                </c:pt>
                <c:pt idx="8">
                  <c:v>1.4991416205237325</c:v>
                </c:pt>
                <c:pt idx="9">
                  <c:v>1.4870649226623922</c:v>
                </c:pt>
                <c:pt idx="10">
                  <c:v>1.4585158024434777</c:v>
                </c:pt>
                <c:pt idx="11">
                  <c:v>1.0559016266641243</c:v>
                </c:pt>
                <c:pt idx="12">
                  <c:v>1.0518993569841026</c:v>
                </c:pt>
                <c:pt idx="13">
                  <c:v>0.78045463414257199</c:v>
                </c:pt>
                <c:pt idx="14">
                  <c:v>0.77751216567829406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19-46D4-B669-1DB2617EF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718496656"/>
        <c:axId val="718496328"/>
      </c:barChart>
      <c:catAx>
        <c:axId val="7184966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8496328"/>
        <c:crosses val="autoZero"/>
        <c:auto val="1"/>
        <c:lblAlgn val="ctr"/>
        <c:lblOffset val="100"/>
        <c:noMultiLvlLbl val="0"/>
      </c:catAx>
      <c:valAx>
        <c:axId val="718496328"/>
        <c:scaling>
          <c:orientation val="minMax"/>
        </c:scaling>
        <c:delete val="0"/>
        <c:axPos val="t"/>
        <c:numFmt formatCode="0" sourceLinked="0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849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List1!$A$2:$A$16</c:f>
              <c:strCache>
                <c:ptCount val="15"/>
                <c:pt idx="0">
                  <c:v>Karlovarský kraj</c:v>
                </c:pt>
                <c:pt idx="1">
                  <c:v>Liberecký kraj</c:v>
                </c:pt>
                <c:pt idx="2">
                  <c:v>Plzeňský kraj</c:v>
                </c:pt>
                <c:pt idx="3">
                  <c:v>Pardubický kraj</c:v>
                </c:pt>
                <c:pt idx="4">
                  <c:v>Ústecký kraj</c:v>
                </c:pt>
                <c:pt idx="5">
                  <c:v>Královéhradecký kraj</c:v>
                </c:pt>
                <c:pt idx="6">
                  <c:v>Jihočeský kraj</c:v>
                </c:pt>
                <c:pt idx="7">
                  <c:v>Olomoucký kraj</c:v>
                </c:pt>
                <c:pt idx="8">
                  <c:v>Moravskoslezský kraj</c:v>
                </c:pt>
                <c:pt idx="9">
                  <c:v>Středočeský kraj</c:v>
                </c:pt>
                <c:pt idx="10">
                  <c:v>Česká republika</c:v>
                </c:pt>
                <c:pt idx="11">
                  <c:v>Jihomoravský kraj</c:v>
                </c:pt>
                <c:pt idx="12">
                  <c:v>Zlínský kraj</c:v>
                </c:pt>
                <c:pt idx="13">
                  <c:v>Hlavní město Praha</c:v>
                </c:pt>
                <c:pt idx="14">
                  <c:v>Kraj Vysočina</c:v>
                </c:pt>
              </c:strCache>
            </c:strRef>
          </c:cat>
          <c:val>
            <c:numRef>
              <c:f>List1!$B$2:$B$16</c:f>
              <c:numCache>
                <c:formatCode>0.0</c:formatCode>
                <c:ptCount val="15"/>
                <c:pt idx="0">
                  <c:v>207.2</c:v>
                </c:pt>
                <c:pt idx="1">
                  <c:v>110.4</c:v>
                </c:pt>
                <c:pt idx="2">
                  <c:v>336.1</c:v>
                </c:pt>
                <c:pt idx="3">
                  <c:v>297</c:v>
                </c:pt>
                <c:pt idx="4">
                  <c:v>594.6</c:v>
                </c:pt>
                <c:pt idx="5">
                  <c:v>612.1</c:v>
                </c:pt>
                <c:pt idx="6">
                  <c:v>205</c:v>
                </c:pt>
                <c:pt idx="7">
                  <c:v>577.79999999999995</c:v>
                </c:pt>
                <c:pt idx="8">
                  <c:v>203.7</c:v>
                </c:pt>
                <c:pt idx="9">
                  <c:v>379</c:v>
                </c:pt>
                <c:pt idx="10">
                  <c:v>509.3</c:v>
                </c:pt>
                <c:pt idx="11">
                  <c:v>81.900000000000006</c:v>
                </c:pt>
                <c:pt idx="12">
                  <c:v>92.6</c:v>
                </c:pt>
                <c:pt idx="13">
                  <c:v>1367.1</c:v>
                </c:pt>
                <c:pt idx="14">
                  <c:v>1576.9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08-48A1-A9A4-79AF5E4C8EC1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List1!$A$2:$A$16</c:f>
              <c:strCache>
                <c:ptCount val="15"/>
                <c:pt idx="0">
                  <c:v>Karlovarský kraj</c:v>
                </c:pt>
                <c:pt idx="1">
                  <c:v>Liberecký kraj</c:v>
                </c:pt>
                <c:pt idx="2">
                  <c:v>Plzeňský kraj</c:v>
                </c:pt>
                <c:pt idx="3">
                  <c:v>Pardubický kraj</c:v>
                </c:pt>
                <c:pt idx="4">
                  <c:v>Ústecký kraj</c:v>
                </c:pt>
                <c:pt idx="5">
                  <c:v>Královéhradecký kraj</c:v>
                </c:pt>
                <c:pt idx="6">
                  <c:v>Jihočeský kraj</c:v>
                </c:pt>
                <c:pt idx="7">
                  <c:v>Olomoucký kraj</c:v>
                </c:pt>
                <c:pt idx="8">
                  <c:v>Moravskoslezský kraj</c:v>
                </c:pt>
                <c:pt idx="9">
                  <c:v>Středočeský kraj</c:v>
                </c:pt>
                <c:pt idx="10">
                  <c:v>Česká republika</c:v>
                </c:pt>
                <c:pt idx="11">
                  <c:v>Jihomoravský kraj</c:v>
                </c:pt>
                <c:pt idx="12">
                  <c:v>Zlínský kraj</c:v>
                </c:pt>
                <c:pt idx="13">
                  <c:v>Hlavní město Praha</c:v>
                </c:pt>
                <c:pt idx="14">
                  <c:v>Kraj Vysočina</c:v>
                </c:pt>
              </c:strCache>
            </c:strRef>
          </c:cat>
          <c:val>
            <c:numRef>
              <c:f>List1!$C$2:$C$16</c:f>
              <c:numCache>
                <c:formatCode>0.0</c:formatCode>
                <c:ptCount val="15"/>
                <c:pt idx="0">
                  <c:v>210.9</c:v>
                </c:pt>
                <c:pt idx="1">
                  <c:v>82.6</c:v>
                </c:pt>
                <c:pt idx="2">
                  <c:v>329.2</c:v>
                </c:pt>
                <c:pt idx="3">
                  <c:v>386.6</c:v>
                </c:pt>
                <c:pt idx="4">
                  <c:v>585</c:v>
                </c:pt>
                <c:pt idx="5">
                  <c:v>418.4</c:v>
                </c:pt>
                <c:pt idx="6">
                  <c:v>116.5</c:v>
                </c:pt>
                <c:pt idx="7">
                  <c:v>579</c:v>
                </c:pt>
                <c:pt idx="8">
                  <c:v>208.5</c:v>
                </c:pt>
                <c:pt idx="9">
                  <c:v>456</c:v>
                </c:pt>
                <c:pt idx="10">
                  <c:v>539.1</c:v>
                </c:pt>
                <c:pt idx="11">
                  <c:v>152.69999999999999</c:v>
                </c:pt>
                <c:pt idx="12">
                  <c:v>112.4</c:v>
                </c:pt>
                <c:pt idx="13">
                  <c:v>1666.4</c:v>
                </c:pt>
                <c:pt idx="14">
                  <c:v>1433.9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08-48A1-A9A4-79AF5E4C8EC1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333F50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333F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AB-4FA9-AF84-577EDD3CDAAD}"/>
              </c:ext>
            </c:extLst>
          </c:dPt>
          <c:dPt>
            <c:idx val="11"/>
            <c:invertIfNegative val="0"/>
            <c:bubble3D val="0"/>
            <c:spPr>
              <a:solidFill>
                <a:srgbClr val="333F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0E-4D01-8350-2134E3F5FE34}"/>
              </c:ext>
            </c:extLst>
          </c:dPt>
          <c:dPt>
            <c:idx val="12"/>
            <c:invertIfNegative val="0"/>
            <c:bubble3D val="0"/>
            <c:spPr>
              <a:solidFill>
                <a:srgbClr val="333F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4AB-4FA9-AF84-577EDD3CDAAD}"/>
              </c:ext>
            </c:extLst>
          </c:dPt>
          <c:dLbls>
            <c:delete val="1"/>
          </c:dLbls>
          <c:cat>
            <c:strRef>
              <c:f>List1!$A$2:$A$16</c:f>
              <c:strCache>
                <c:ptCount val="15"/>
                <c:pt idx="0">
                  <c:v>Karlovarský kraj</c:v>
                </c:pt>
                <c:pt idx="1">
                  <c:v>Liberecký kraj</c:v>
                </c:pt>
                <c:pt idx="2">
                  <c:v>Plzeňský kraj</c:v>
                </c:pt>
                <c:pt idx="3">
                  <c:v>Pardubický kraj</c:v>
                </c:pt>
                <c:pt idx="4">
                  <c:v>Ústecký kraj</c:v>
                </c:pt>
                <c:pt idx="5">
                  <c:v>Královéhradecký kraj</c:v>
                </c:pt>
                <c:pt idx="6">
                  <c:v>Jihočeský kraj</c:v>
                </c:pt>
                <c:pt idx="7">
                  <c:v>Olomoucký kraj</c:v>
                </c:pt>
                <c:pt idx="8">
                  <c:v>Moravskoslezský kraj</c:v>
                </c:pt>
                <c:pt idx="9">
                  <c:v>Středočeský kraj</c:v>
                </c:pt>
                <c:pt idx="10">
                  <c:v>Česká republika</c:v>
                </c:pt>
                <c:pt idx="11">
                  <c:v>Jihomoravský kraj</c:v>
                </c:pt>
                <c:pt idx="12">
                  <c:v>Zlínský kraj</c:v>
                </c:pt>
                <c:pt idx="13">
                  <c:v>Hlavní město Praha</c:v>
                </c:pt>
                <c:pt idx="14">
                  <c:v>Kraj Vysočina</c:v>
                </c:pt>
              </c:strCache>
            </c:strRef>
          </c:cat>
          <c:val>
            <c:numRef>
              <c:f>List1!$D$2:$D$16</c:f>
              <c:numCache>
                <c:formatCode>0.0</c:formatCode>
                <c:ptCount val="15"/>
                <c:pt idx="0">
                  <c:v>197.2</c:v>
                </c:pt>
                <c:pt idx="1">
                  <c:v>112</c:v>
                </c:pt>
                <c:pt idx="2">
                  <c:v>314.89999999999998</c:v>
                </c:pt>
                <c:pt idx="3">
                  <c:v>320</c:v>
                </c:pt>
                <c:pt idx="4">
                  <c:v>771</c:v>
                </c:pt>
                <c:pt idx="5">
                  <c:v>734.5</c:v>
                </c:pt>
                <c:pt idx="6">
                  <c:v>293.60000000000002</c:v>
                </c:pt>
                <c:pt idx="7">
                  <c:v>685.6</c:v>
                </c:pt>
                <c:pt idx="8">
                  <c:v>510.8</c:v>
                </c:pt>
                <c:pt idx="9">
                  <c:v>600.4</c:v>
                </c:pt>
                <c:pt idx="10">
                  <c:v>789.6</c:v>
                </c:pt>
                <c:pt idx="11">
                  <c:v>854.7</c:v>
                </c:pt>
                <c:pt idx="12">
                  <c:v>845.5</c:v>
                </c:pt>
                <c:pt idx="13">
                  <c:v>1621</c:v>
                </c:pt>
                <c:pt idx="14">
                  <c:v>1899.6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08-48A1-A9A4-79AF5E4C8EC1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A0A0A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A0A0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860-4FB5-8776-7B96021F6CC5}"/>
              </c:ext>
            </c:extLst>
          </c:dPt>
          <c:dPt>
            <c:idx val="6"/>
            <c:invertIfNegative val="0"/>
            <c:bubble3D val="0"/>
            <c:spPr>
              <a:solidFill>
                <a:srgbClr val="0A0A0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53C6-4042-8FA8-0D463A1B0131}"/>
              </c:ext>
            </c:extLst>
          </c:dPt>
          <c:dPt>
            <c:idx val="10"/>
            <c:invertIfNegative val="0"/>
            <c:bubble3D val="0"/>
            <c:spPr>
              <a:solidFill>
                <a:srgbClr val="0A0A0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4AB-4FA9-AF84-577EDD3CDAAD}"/>
              </c:ext>
            </c:extLst>
          </c:dPt>
          <c:dPt>
            <c:idx val="11"/>
            <c:invertIfNegative val="0"/>
            <c:bubble3D val="0"/>
            <c:spPr>
              <a:solidFill>
                <a:srgbClr val="0A0A0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E68-4D11-80F3-B23274DDE355}"/>
              </c:ext>
            </c:extLst>
          </c:dPt>
          <c:dLbls>
            <c:delete val="1"/>
          </c:dLbls>
          <c:cat>
            <c:strRef>
              <c:f>List1!$A$2:$A$16</c:f>
              <c:strCache>
                <c:ptCount val="15"/>
                <c:pt idx="0">
                  <c:v>Karlovarský kraj</c:v>
                </c:pt>
                <c:pt idx="1">
                  <c:v>Liberecký kraj</c:v>
                </c:pt>
                <c:pt idx="2">
                  <c:v>Plzeňský kraj</c:v>
                </c:pt>
                <c:pt idx="3">
                  <c:v>Pardubický kraj</c:v>
                </c:pt>
                <c:pt idx="4">
                  <c:v>Ústecký kraj</c:v>
                </c:pt>
                <c:pt idx="5">
                  <c:v>Královéhradecký kraj</c:v>
                </c:pt>
                <c:pt idx="6">
                  <c:v>Jihočeský kraj</c:v>
                </c:pt>
                <c:pt idx="7">
                  <c:v>Olomoucký kraj</c:v>
                </c:pt>
                <c:pt idx="8">
                  <c:v>Moravskoslezský kraj</c:v>
                </c:pt>
                <c:pt idx="9">
                  <c:v>Středočeský kraj</c:v>
                </c:pt>
                <c:pt idx="10">
                  <c:v>Česká republika</c:v>
                </c:pt>
                <c:pt idx="11">
                  <c:v>Jihomoravský kraj</c:v>
                </c:pt>
                <c:pt idx="12">
                  <c:v>Zlínský kraj</c:v>
                </c:pt>
                <c:pt idx="13">
                  <c:v>Hlavní město Praha</c:v>
                </c:pt>
                <c:pt idx="14">
                  <c:v>Kraj Vysočina</c:v>
                </c:pt>
              </c:strCache>
            </c:strRef>
          </c:cat>
          <c:val>
            <c:numRef>
              <c:f>List1!$E$2:$E$16</c:f>
              <c:numCache>
                <c:formatCode>0.0</c:formatCode>
                <c:ptCount val="15"/>
                <c:pt idx="0">
                  <c:v>322</c:v>
                </c:pt>
                <c:pt idx="1">
                  <c:v>198.8</c:v>
                </c:pt>
                <c:pt idx="2">
                  <c:v>577.70000000000005</c:v>
                </c:pt>
                <c:pt idx="3">
                  <c:v>642.29999999999995</c:v>
                </c:pt>
                <c:pt idx="4">
                  <c:v>969.3</c:v>
                </c:pt>
                <c:pt idx="5">
                  <c:v>812.6</c:v>
                </c:pt>
                <c:pt idx="6">
                  <c:v>608.5</c:v>
                </c:pt>
                <c:pt idx="7">
                  <c:v>645.29999999999995</c:v>
                </c:pt>
                <c:pt idx="8">
                  <c:v>902.1</c:v>
                </c:pt>
                <c:pt idx="9">
                  <c:v>892.8</c:v>
                </c:pt>
                <c:pt idx="10">
                  <c:v>1165.8</c:v>
                </c:pt>
                <c:pt idx="11">
                  <c:v>1501.9</c:v>
                </c:pt>
                <c:pt idx="12">
                  <c:v>1432.7</c:v>
                </c:pt>
                <c:pt idx="13">
                  <c:v>2200.1</c:v>
                </c:pt>
                <c:pt idx="14">
                  <c:v>2644.3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670-4139-8456-D9FF683D2D39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Karlovarský kraj</c:v>
                </c:pt>
                <c:pt idx="1">
                  <c:v>Liberecký kraj</c:v>
                </c:pt>
                <c:pt idx="2">
                  <c:v>Plzeňský kraj</c:v>
                </c:pt>
                <c:pt idx="3">
                  <c:v>Pardubický kraj</c:v>
                </c:pt>
                <c:pt idx="4">
                  <c:v>Ústecký kraj</c:v>
                </c:pt>
                <c:pt idx="5">
                  <c:v>Královéhradecký kraj</c:v>
                </c:pt>
                <c:pt idx="6">
                  <c:v>Jihočeský kraj</c:v>
                </c:pt>
                <c:pt idx="7">
                  <c:v>Olomoucký kraj</c:v>
                </c:pt>
                <c:pt idx="8">
                  <c:v>Moravskoslezský kraj</c:v>
                </c:pt>
                <c:pt idx="9">
                  <c:v>Středočeský kraj</c:v>
                </c:pt>
                <c:pt idx="10">
                  <c:v>Česká republika</c:v>
                </c:pt>
                <c:pt idx="11">
                  <c:v>Jihomoravský kraj</c:v>
                </c:pt>
                <c:pt idx="12">
                  <c:v>Zlínský kraj</c:v>
                </c:pt>
                <c:pt idx="13">
                  <c:v>Hlavní město Praha</c:v>
                </c:pt>
                <c:pt idx="14">
                  <c:v>Kraj Vysočina</c:v>
                </c:pt>
              </c:strCache>
            </c:strRef>
          </c:cat>
          <c:val>
            <c:numRef>
              <c:f>List1!$F$2:$F$16</c:f>
              <c:numCache>
                <c:formatCode>0.0</c:formatCode>
                <c:ptCount val="15"/>
                <c:pt idx="0">
                  <c:v>270.5</c:v>
                </c:pt>
                <c:pt idx="1">
                  <c:v>273</c:v>
                </c:pt>
                <c:pt idx="2">
                  <c:v>525.9</c:v>
                </c:pt>
                <c:pt idx="3">
                  <c:v>729.2</c:v>
                </c:pt>
                <c:pt idx="4">
                  <c:v>1022.8</c:v>
                </c:pt>
                <c:pt idx="5">
                  <c:v>1060.5</c:v>
                </c:pt>
                <c:pt idx="6">
                  <c:v>1071.3</c:v>
                </c:pt>
                <c:pt idx="7">
                  <c:v>1101.2</c:v>
                </c:pt>
                <c:pt idx="8">
                  <c:v>1131</c:v>
                </c:pt>
                <c:pt idx="9">
                  <c:v>1525.4</c:v>
                </c:pt>
                <c:pt idx="10">
                  <c:v>1572</c:v>
                </c:pt>
                <c:pt idx="11">
                  <c:v>1840.6</c:v>
                </c:pt>
                <c:pt idx="12">
                  <c:v>2159.1999999999998</c:v>
                </c:pt>
                <c:pt idx="13">
                  <c:v>2810.7</c:v>
                </c:pt>
                <c:pt idx="14">
                  <c:v>3932.7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94-436E-9BBD-D22199CB53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96256448"/>
        <c:axId val="296265600"/>
      </c:barChart>
      <c:catAx>
        <c:axId val="296256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96265600"/>
        <c:crosses val="autoZero"/>
        <c:auto val="1"/>
        <c:lblAlgn val="ctr"/>
        <c:lblOffset val="100"/>
        <c:noMultiLvlLbl val="0"/>
      </c:catAx>
      <c:valAx>
        <c:axId val="296265600"/>
        <c:scaling>
          <c:orientation val="minMax"/>
          <c:min val="0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Pacienti na 10</a:t>
                </a:r>
                <a:r>
                  <a:rPr lang="cs-CZ" baseline="0"/>
                  <a:t> tis. zemřelých s očekávatelným úmrtím</a:t>
                </a:r>
                <a:endParaRPr lang="cs-CZ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96256448"/>
        <c:crosses val="max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3164520789344"/>
          <c:y val="5.9989869281045764E-2"/>
          <c:w val="0.84732634929829065"/>
          <c:h val="0.8192419825072886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odhad</c:v>
                </c:pt>
              </c:strCache>
            </c:strRef>
          </c:tx>
          <c:spPr>
            <a:solidFill>
              <a:srgbClr val="367B9A"/>
            </a:solidFill>
            <a:ln w="25219">
              <a:noFill/>
            </a:ln>
          </c:spPr>
          <c:invertIfNegative val="0"/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4FC-42FE-838D-D737DDC2E218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DFC-4823-8FAE-1B7D2D780A31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DFC-4823-8FAE-1B7D2D780A31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0DFC-4823-8FAE-1B7D2D780A31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0DFC-4823-8FAE-1B7D2D780A31}"/>
              </c:ext>
            </c:extLst>
          </c:dPt>
          <c:dPt>
            <c:idx val="13"/>
            <c:invertIfNegative val="0"/>
            <c:bubble3D val="0"/>
            <c:spPr>
              <a:solidFill>
                <a:srgbClr val="B4C7E7"/>
              </a:solidFill>
              <a:ln w="25219">
                <a:noFill/>
              </a:ln>
            </c:spPr>
            <c:extLst>
              <c:ext xmlns:c16="http://schemas.microsoft.com/office/drawing/2014/chart" uri="{C3380CC4-5D6E-409C-BE32-E72D297353CC}">
                <c16:uniqueId val="{0000000B-B056-4F76-9FD3-8D727587CE03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25A6-4247-8178-195A22AAC74A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8AE3-4926-9E9C-C42EE22DA43C}"/>
              </c:ext>
            </c:extLst>
          </c:dPt>
          <c:dPt>
            <c:idx val="16"/>
            <c:invertIfNegative val="0"/>
            <c:bubble3D val="0"/>
            <c:spPr>
              <a:solidFill>
                <a:srgbClr val="FFC000"/>
              </a:solidFill>
              <a:ln w="25219">
                <a:noFill/>
              </a:ln>
            </c:spPr>
            <c:extLst>
              <c:ext xmlns:c16="http://schemas.microsoft.com/office/drawing/2014/chart" uri="{C3380CC4-5D6E-409C-BE32-E72D297353CC}">
                <c16:uniqueId val="{0000000F-8AE3-4926-9E9C-C42EE22DA43C}"/>
              </c:ext>
            </c:extLst>
          </c:dPt>
          <c:dPt>
            <c:idx val="17"/>
            <c:invertIfNegative val="0"/>
            <c:bubble3D val="0"/>
            <c:spPr>
              <a:solidFill>
                <a:srgbClr val="FFC000"/>
              </a:solidFill>
              <a:ln w="25219">
                <a:noFill/>
              </a:ln>
            </c:spPr>
            <c:extLst>
              <c:ext xmlns:c16="http://schemas.microsoft.com/office/drawing/2014/chart" uri="{C3380CC4-5D6E-409C-BE32-E72D297353CC}">
                <c16:uniqueId val="{0000000C-4EFF-41BD-8752-7763D7A4952A}"/>
              </c:ext>
            </c:extLst>
          </c:dPt>
          <c:dLbls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15 638 084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DFC-4823-8FAE-1B7D2D780A31}"/>
                </c:ext>
              </c:extLst>
            </c:dLbl>
            <c:dLbl>
              <c:idx val="10"/>
              <c:layout>
                <c:manualLayout>
                  <c:x val="-4.7416895920602917E-3"/>
                  <c:y val="-3.73529411764705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DFC-4823-8FAE-1B7D2D780A31}"/>
                </c:ext>
              </c:extLst>
            </c:dLbl>
            <c:dLbl>
              <c:idx val="17"/>
              <c:numFmt formatCode="#,##0" sourceLinked="0"/>
              <c:spPr>
                <a:noFill/>
                <a:ln w="25219">
                  <a:noFill/>
                </a:ln>
              </c:spPr>
              <c:txPr>
                <a:bodyPr rot="0" vert="horz"/>
                <a:lstStyle/>
                <a:p>
                  <a:pPr>
                    <a:defRPr sz="1400" b="1">
                      <a:solidFill>
                        <a:schemeClr val="tx1"/>
                      </a:solidFill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4EFF-41BD-8752-7763D7A4952A}"/>
                </c:ext>
              </c:extLst>
            </c:dLbl>
            <c:numFmt formatCode="#,##0" sourceLinked="0"/>
            <c:spPr>
              <a:noFill/>
              <a:ln w="25219">
                <a:noFill/>
              </a:ln>
            </c:spPr>
            <c:txPr>
              <a:bodyPr rot="0" vert="horz"/>
              <a:lstStyle/>
              <a:p>
                <a:pPr>
                  <a:defRPr sz="800">
                    <a:solidFill>
                      <a:schemeClr val="tx1"/>
                    </a:solidFill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Sheet1!$A$3:$A$20</c:f>
              <c:strCache>
                <c:ptCount val="1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2021/2022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strCache>
            </c:strRef>
          </c:cat>
          <c:val>
            <c:numRef>
              <c:f>Sheet1!$B$3:$B$20</c:f>
              <c:numCache>
                <c:formatCode>#,##0</c:formatCode>
                <c:ptCount val="18"/>
                <c:pt idx="0">
                  <c:v>7241725.3587299995</c:v>
                </c:pt>
                <c:pt idx="1">
                  <c:v>7552520.9286099998</c:v>
                </c:pt>
                <c:pt idx="2">
                  <c:v>8267771.2009799983</c:v>
                </c:pt>
                <c:pt idx="3">
                  <c:v>9042223.1335399989</c:v>
                </c:pt>
                <c:pt idx="4">
                  <c:v>10216334.507989999</c:v>
                </c:pt>
                <c:pt idx="5" formatCode="General">
                  <c:v>11593789.77005</c:v>
                </c:pt>
                <c:pt idx="6">
                  <c:v>13583856.101779999</c:v>
                </c:pt>
                <c:pt idx="7">
                  <c:v>15469702.63648</c:v>
                </c:pt>
                <c:pt idx="8">
                  <c:v>18032132.350890007</c:v>
                </c:pt>
                <c:pt idx="9">
                  <c:v>20559550.596139997</c:v>
                </c:pt>
                <c:pt idx="10">
                  <c:v>23085920.785469998</c:v>
                </c:pt>
                <c:pt idx="11">
                  <c:v>27991659.890740003</c:v>
                </c:pt>
                <c:pt idx="12">
                  <c:v>31716790.655819997</c:v>
                </c:pt>
                <c:pt idx="13">
                  <c:v>29854225.273280002</c:v>
                </c:pt>
                <c:pt idx="14">
                  <c:v>35902201.265900001</c:v>
                </c:pt>
                <c:pt idx="15" formatCode="_-* #\ ##0_-;\-* #\ ##0_-;_-* &quot;-&quot;??_-;_-@_-">
                  <c:v>39813000.726750001</c:v>
                </c:pt>
                <c:pt idx="16" formatCode="_-* #\ ##0_-;\-* #\ ##0_-;_-* &quot;-&quot;??_-;_-@_-">
                  <c:v>44454217</c:v>
                </c:pt>
                <c:pt idx="17" formatCode="General">
                  <c:v>50308577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DFC-4823-8FAE-1B7D2D780A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656248792"/>
        <c:axId val="656246440"/>
      </c:barChart>
      <c:catAx>
        <c:axId val="656248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cs-CZ"/>
          </a:p>
        </c:txPr>
        <c:crossAx val="6562464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56246440"/>
        <c:scaling>
          <c:orientation val="minMax"/>
          <c:min val="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solidFill>
            <a:schemeClr val="bg1"/>
          </a:solidFill>
          <a:ln w="6350" cap="rnd" cmpd="sng">
            <a:solidFill>
              <a:schemeClr val="tx1"/>
            </a:solidFill>
            <a:prstDash val="solid"/>
            <a:miter lim="800000"/>
            <a:headEnd type="none" w="sm" len="sm"/>
            <a:tailEnd w="sm" len="sm"/>
          </a:ln>
        </c:spPr>
        <c:txPr>
          <a:bodyPr rot="0" vert="horz"/>
          <a:lstStyle/>
          <a:p>
            <a:pPr>
              <a:defRPr sz="1000"/>
            </a:pPr>
            <a:endParaRPr lang="cs-CZ"/>
          </a:p>
        </c:txPr>
        <c:crossAx val="656248792"/>
        <c:crosses val="autoZero"/>
        <c:crossBetween val="between"/>
        <c:minorUnit val="32000"/>
      </c:valAx>
      <c:spPr>
        <a:noFill/>
        <a:ln w="2521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20522290493224E-2"/>
          <c:y val="8.5977506866250136E-2"/>
          <c:w val="0.90600328200177138"/>
          <c:h val="0.9012164520440414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do 59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List1!$A$2:$A$31</c:f>
              <c:numCache>
                <c:formatCode>General</c:formatCode>
                <c:ptCount val="30"/>
              </c:numCache>
            </c:numRef>
          </c:cat>
          <c:val>
            <c:numRef>
              <c:f>List1!$B$2:$B$31</c:f>
              <c:numCache>
                <c:formatCode>0.0%</c:formatCode>
                <c:ptCount val="30"/>
                <c:pt idx="0">
                  <c:v>0.46245059288537549</c:v>
                </c:pt>
                <c:pt idx="1">
                  <c:v>0.48366013071895425</c:v>
                </c:pt>
                <c:pt idx="2">
                  <c:v>0.50831946755407653</c:v>
                </c:pt>
                <c:pt idx="3">
                  <c:v>0.51219512195121952</c:v>
                </c:pt>
                <c:pt idx="4">
                  <c:v>0.51308900523560208</c:v>
                </c:pt>
                <c:pt idx="5">
                  <c:v>0.51404741000877963</c:v>
                </c:pt>
                <c:pt idx="6">
                  <c:v>0.51944444444444449</c:v>
                </c:pt>
                <c:pt idx="7">
                  <c:v>0.52486187845303867</c:v>
                </c:pt>
                <c:pt idx="8">
                  <c:v>0.5279017857142857</c:v>
                </c:pt>
                <c:pt idx="9">
                  <c:v>0.54992076069730589</c:v>
                </c:pt>
                <c:pt idx="10">
                  <c:v>0.58620689655172409</c:v>
                </c:pt>
                <c:pt idx="11">
                  <c:v>0.59136212624584716</c:v>
                </c:pt>
                <c:pt idx="12">
                  <c:v>0.59353348729792144</c:v>
                </c:pt>
                <c:pt idx="13">
                  <c:v>0.59651474530831095</c:v>
                </c:pt>
                <c:pt idx="14">
                  <c:v>0.59964951409909195</c:v>
                </c:pt>
                <c:pt idx="15">
                  <c:v>0.60140562248995988</c:v>
                </c:pt>
                <c:pt idx="16">
                  <c:v>0.60397553516819569</c:v>
                </c:pt>
                <c:pt idx="17">
                  <c:v>0.60606060606060608</c:v>
                </c:pt>
                <c:pt idx="18">
                  <c:v>0.62222222222222223</c:v>
                </c:pt>
                <c:pt idx="19">
                  <c:v>0.64531435349940691</c:v>
                </c:pt>
                <c:pt idx="20">
                  <c:v>0.67162162162162165</c:v>
                </c:pt>
                <c:pt idx="21">
                  <c:v>0.67193675889328064</c:v>
                </c:pt>
                <c:pt idx="22">
                  <c:v>0.68490878938640132</c:v>
                </c:pt>
                <c:pt idx="23">
                  <c:v>0.72563176895306858</c:v>
                </c:pt>
                <c:pt idx="24">
                  <c:v>0.74137931034482762</c:v>
                </c:pt>
                <c:pt idx="25">
                  <c:v>0.77337110481586402</c:v>
                </c:pt>
                <c:pt idx="26">
                  <c:v>0.7961538461538461</c:v>
                </c:pt>
                <c:pt idx="27">
                  <c:v>0.80555555555555558</c:v>
                </c:pt>
                <c:pt idx="28">
                  <c:v>0.82285714285714284</c:v>
                </c:pt>
                <c:pt idx="29">
                  <c:v>0.83991683991683996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66-4268-AA32-CA59B3C4BAB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60-64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E66-4268-AA32-CA59B3C4BABB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E66-4268-AA32-CA59B3C4BA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List1!$A$2:$A$31</c:f>
              <c:numCache>
                <c:formatCode>General</c:formatCode>
                <c:ptCount val="30"/>
              </c:numCache>
            </c:numRef>
          </c:cat>
          <c:val>
            <c:numRef>
              <c:f>List1!$C$2:$C$31</c:f>
              <c:numCache>
                <c:formatCode>0.0%</c:formatCode>
                <c:ptCount val="30"/>
                <c:pt idx="0">
                  <c:v>0.1541501976284585</c:v>
                </c:pt>
                <c:pt idx="1">
                  <c:v>0.15032679738562091</c:v>
                </c:pt>
                <c:pt idx="2">
                  <c:v>0.13061564059900166</c:v>
                </c:pt>
                <c:pt idx="3">
                  <c:v>9.7560975609756101E-2</c:v>
                </c:pt>
                <c:pt idx="4">
                  <c:v>8.9005235602094238E-2</c:v>
                </c:pt>
                <c:pt idx="5">
                  <c:v>0.1527655838454785</c:v>
                </c:pt>
                <c:pt idx="6">
                  <c:v>0.11944444444444445</c:v>
                </c:pt>
                <c:pt idx="7">
                  <c:v>0.10220994475138122</c:v>
                </c:pt>
                <c:pt idx="8">
                  <c:v>0.10602678571428571</c:v>
                </c:pt>
                <c:pt idx="9">
                  <c:v>0.11727416798732171</c:v>
                </c:pt>
                <c:pt idx="10">
                  <c:v>0.10794602698650675</c:v>
                </c:pt>
                <c:pt idx="11">
                  <c:v>0.13621262458471761</c:v>
                </c:pt>
                <c:pt idx="12">
                  <c:v>0.11593533487297922</c:v>
                </c:pt>
                <c:pt idx="13">
                  <c:v>0.1487935656836461</c:v>
                </c:pt>
                <c:pt idx="14">
                  <c:v>9.8932611119961766E-2</c:v>
                </c:pt>
                <c:pt idx="15">
                  <c:v>0.13253012048192772</c:v>
                </c:pt>
                <c:pt idx="16">
                  <c:v>0.11620795107033639</c:v>
                </c:pt>
                <c:pt idx="17">
                  <c:v>8.0808080808080815E-2</c:v>
                </c:pt>
                <c:pt idx="18">
                  <c:v>0.12666666666666668</c:v>
                </c:pt>
                <c:pt idx="19">
                  <c:v>7.2360616844602613E-2</c:v>
                </c:pt>
                <c:pt idx="20">
                  <c:v>0.11486486486486487</c:v>
                </c:pt>
                <c:pt idx="21">
                  <c:v>9.2885375494071151E-2</c:v>
                </c:pt>
                <c:pt idx="22">
                  <c:v>9.2039800995024873E-2</c:v>
                </c:pt>
                <c:pt idx="23">
                  <c:v>7.0397111913357402E-2</c:v>
                </c:pt>
                <c:pt idx="24">
                  <c:v>8.9655172413793102E-2</c:v>
                </c:pt>
                <c:pt idx="25">
                  <c:v>9.9150141643059492E-2</c:v>
                </c:pt>
                <c:pt idx="26">
                  <c:v>6.5384615384615388E-2</c:v>
                </c:pt>
                <c:pt idx="27">
                  <c:v>6.4814814814814811E-2</c:v>
                </c:pt>
                <c:pt idx="28">
                  <c:v>0.1</c:v>
                </c:pt>
                <c:pt idx="29">
                  <c:v>8.7318087318087323E-2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66-4268-AA32-CA59B3C4BABB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65-69</c:v>
                </c:pt>
              </c:strCache>
            </c:strRef>
          </c:tx>
          <c:spPr>
            <a:solidFill>
              <a:srgbClr val="FF9933"/>
            </a:solidFill>
            <a:ln>
              <a:noFill/>
            </a:ln>
            <a:effectLst/>
          </c:spPr>
          <c:invertIfNegative val="0"/>
          <c:dLbls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E66-4268-AA32-CA59B3C4BA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List1!$A$2:$A$31</c:f>
              <c:numCache>
                <c:formatCode>General</c:formatCode>
                <c:ptCount val="30"/>
              </c:numCache>
            </c:numRef>
          </c:cat>
          <c:val>
            <c:numRef>
              <c:f>List1!$D$2:$D$31</c:f>
              <c:numCache>
                <c:formatCode>0.0%</c:formatCode>
                <c:ptCount val="30"/>
                <c:pt idx="0">
                  <c:v>0.13965744400527008</c:v>
                </c:pt>
                <c:pt idx="1">
                  <c:v>0.15250544662309368</c:v>
                </c:pt>
                <c:pt idx="2">
                  <c:v>0.13810316139767054</c:v>
                </c:pt>
                <c:pt idx="3">
                  <c:v>0.16463414634146342</c:v>
                </c:pt>
                <c:pt idx="4">
                  <c:v>0.17277486910994763</c:v>
                </c:pt>
                <c:pt idx="5">
                  <c:v>0.16330114135206322</c:v>
                </c:pt>
                <c:pt idx="6">
                  <c:v>0.15277777777777779</c:v>
                </c:pt>
                <c:pt idx="7">
                  <c:v>0.12430939226519337</c:v>
                </c:pt>
                <c:pt idx="8">
                  <c:v>0.15513392857142858</c:v>
                </c:pt>
                <c:pt idx="9">
                  <c:v>0.11885895404120443</c:v>
                </c:pt>
                <c:pt idx="10">
                  <c:v>0.12893553223388307</c:v>
                </c:pt>
                <c:pt idx="11">
                  <c:v>9.9667774086378738E-2</c:v>
                </c:pt>
                <c:pt idx="12">
                  <c:v>0.13025404157043879</c:v>
                </c:pt>
                <c:pt idx="13">
                  <c:v>0.10723860589812333</c:v>
                </c:pt>
                <c:pt idx="14">
                  <c:v>0.14146885454835112</c:v>
                </c:pt>
                <c:pt idx="15">
                  <c:v>0.12851405622489959</c:v>
                </c:pt>
                <c:pt idx="16">
                  <c:v>0.12385321100917432</c:v>
                </c:pt>
                <c:pt idx="17">
                  <c:v>9.0909090909090912E-2</c:v>
                </c:pt>
                <c:pt idx="18">
                  <c:v>0.11777777777777777</c:v>
                </c:pt>
                <c:pt idx="19">
                  <c:v>0.12336892052194544</c:v>
                </c:pt>
                <c:pt idx="20">
                  <c:v>7.7027027027027031E-2</c:v>
                </c:pt>
                <c:pt idx="21">
                  <c:v>0.11264822134387352</c:v>
                </c:pt>
                <c:pt idx="22">
                  <c:v>0.10281923714759536</c:v>
                </c:pt>
                <c:pt idx="23">
                  <c:v>8.4837545126353789E-2</c:v>
                </c:pt>
                <c:pt idx="24">
                  <c:v>8.6206896551724144E-2</c:v>
                </c:pt>
                <c:pt idx="25">
                  <c:v>5.9490084985835696E-2</c:v>
                </c:pt>
                <c:pt idx="26">
                  <c:v>5.7692307692307696E-2</c:v>
                </c:pt>
                <c:pt idx="27">
                  <c:v>7.8703703703703706E-2</c:v>
                </c:pt>
                <c:pt idx="28">
                  <c:v>4.2857142857142858E-2</c:v>
                </c:pt>
                <c:pt idx="29">
                  <c:v>4.5738045738045741E-2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66-4268-AA32-CA59B3C4BABB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70 a více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List1!$A$2:$A$31</c:f>
              <c:numCache>
                <c:formatCode>General</c:formatCode>
                <c:ptCount val="30"/>
              </c:numCache>
            </c:numRef>
          </c:cat>
          <c:val>
            <c:numRef>
              <c:f>List1!$E$2:$E$31</c:f>
              <c:numCache>
                <c:formatCode>0.0%</c:formatCode>
                <c:ptCount val="30"/>
                <c:pt idx="0">
                  <c:v>0.24374176548089591</c:v>
                </c:pt>
                <c:pt idx="1">
                  <c:v>0.21350762527233116</c:v>
                </c:pt>
                <c:pt idx="2">
                  <c:v>0.22296173044925124</c:v>
                </c:pt>
                <c:pt idx="3">
                  <c:v>0.22560975609756098</c:v>
                </c:pt>
                <c:pt idx="4">
                  <c:v>0.22513089005235601</c:v>
                </c:pt>
                <c:pt idx="5">
                  <c:v>0.16988586479367868</c:v>
                </c:pt>
                <c:pt idx="6">
                  <c:v>0.20833333333333334</c:v>
                </c:pt>
                <c:pt idx="7">
                  <c:v>0.24861878453038674</c:v>
                </c:pt>
                <c:pt idx="8">
                  <c:v>0.2109375</c:v>
                </c:pt>
                <c:pt idx="9">
                  <c:v>0.21394611727416799</c:v>
                </c:pt>
                <c:pt idx="10">
                  <c:v>0.17691154422788605</c:v>
                </c:pt>
                <c:pt idx="11">
                  <c:v>0.17275747508305647</c:v>
                </c:pt>
                <c:pt idx="12">
                  <c:v>0.1602771362586605</c:v>
                </c:pt>
                <c:pt idx="13">
                  <c:v>0.14745308310991956</c:v>
                </c:pt>
                <c:pt idx="14">
                  <c:v>0.15994902023259519</c:v>
                </c:pt>
                <c:pt idx="15">
                  <c:v>0.13755020080321284</c:v>
                </c:pt>
                <c:pt idx="16">
                  <c:v>0.15596330275229359</c:v>
                </c:pt>
                <c:pt idx="17">
                  <c:v>0.22222222222222221</c:v>
                </c:pt>
                <c:pt idx="18">
                  <c:v>0.13333333333333333</c:v>
                </c:pt>
                <c:pt idx="19">
                  <c:v>0.15895610913404506</c:v>
                </c:pt>
                <c:pt idx="20">
                  <c:v>0.13648648648648648</c:v>
                </c:pt>
                <c:pt idx="21">
                  <c:v>0.1225296442687747</c:v>
                </c:pt>
                <c:pt idx="22">
                  <c:v>0.12023217247097844</c:v>
                </c:pt>
                <c:pt idx="23">
                  <c:v>0.11913357400722022</c:v>
                </c:pt>
                <c:pt idx="24">
                  <c:v>8.2758620689655171E-2</c:v>
                </c:pt>
                <c:pt idx="25">
                  <c:v>6.79886685552408E-2</c:v>
                </c:pt>
                <c:pt idx="26">
                  <c:v>8.0769230769230774E-2</c:v>
                </c:pt>
                <c:pt idx="27">
                  <c:v>5.0925925925925923E-2</c:v>
                </c:pt>
                <c:pt idx="28">
                  <c:v>3.4285714285714287E-2</c:v>
                </c:pt>
                <c:pt idx="29">
                  <c:v>2.7027027027027029E-2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66-4268-AA32-CA59B3C4BAB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100"/>
        <c:axId val="294240000"/>
        <c:axId val="294217120"/>
      </c:barChart>
      <c:catAx>
        <c:axId val="2942400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94217120"/>
        <c:crosses val="autoZero"/>
        <c:auto val="1"/>
        <c:lblAlgn val="ctr"/>
        <c:lblOffset val="100"/>
        <c:noMultiLvlLbl val="0"/>
      </c:catAx>
      <c:valAx>
        <c:axId val="29421712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9424000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110269698744891"/>
          <c:y val="2.5601096340890049E-3"/>
          <c:w val="0.5575426041553978"/>
          <c:h val="4.26644445670188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živě narození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List1!$A$2:$A$111</c:f>
              <c:numCache>
                <c:formatCode>General</c:formatCode>
                <c:ptCount val="110"/>
                <c:pt idx="0">
                  <c:v>1961</c:v>
                </c:pt>
                <c:pt idx="1">
                  <c:v>1962</c:v>
                </c:pt>
                <c:pt idx="2">
                  <c:v>1963</c:v>
                </c:pt>
                <c:pt idx="3">
                  <c:v>1964</c:v>
                </c:pt>
                <c:pt idx="4">
                  <c:v>1965</c:v>
                </c:pt>
                <c:pt idx="5">
                  <c:v>1966</c:v>
                </c:pt>
                <c:pt idx="6">
                  <c:v>1967</c:v>
                </c:pt>
                <c:pt idx="7">
                  <c:v>1968</c:v>
                </c:pt>
                <c:pt idx="8">
                  <c:v>1969</c:v>
                </c:pt>
                <c:pt idx="9">
                  <c:v>1970</c:v>
                </c:pt>
                <c:pt idx="10">
                  <c:v>1971</c:v>
                </c:pt>
                <c:pt idx="11">
                  <c:v>1972</c:v>
                </c:pt>
                <c:pt idx="12">
                  <c:v>1973</c:v>
                </c:pt>
                <c:pt idx="13">
                  <c:v>1974</c:v>
                </c:pt>
                <c:pt idx="14">
                  <c:v>1975</c:v>
                </c:pt>
                <c:pt idx="15">
                  <c:v>1976</c:v>
                </c:pt>
                <c:pt idx="16">
                  <c:v>1977</c:v>
                </c:pt>
                <c:pt idx="17">
                  <c:v>1978</c:v>
                </c:pt>
                <c:pt idx="18">
                  <c:v>1979</c:v>
                </c:pt>
                <c:pt idx="19">
                  <c:v>1980</c:v>
                </c:pt>
                <c:pt idx="20">
                  <c:v>1981</c:v>
                </c:pt>
                <c:pt idx="21">
                  <c:v>1982</c:v>
                </c:pt>
                <c:pt idx="22">
                  <c:v>1983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  <c:pt idx="41">
                  <c:v>2002</c:v>
                </c:pt>
                <c:pt idx="42">
                  <c:v>2003</c:v>
                </c:pt>
                <c:pt idx="43">
                  <c:v>2004</c:v>
                </c:pt>
                <c:pt idx="44">
                  <c:v>2005</c:v>
                </c:pt>
                <c:pt idx="45">
                  <c:v>2006</c:v>
                </c:pt>
                <c:pt idx="46">
                  <c:v>2007</c:v>
                </c:pt>
                <c:pt idx="47">
                  <c:v>2008</c:v>
                </c:pt>
                <c:pt idx="48">
                  <c:v>2009</c:v>
                </c:pt>
                <c:pt idx="49">
                  <c:v>2010</c:v>
                </c:pt>
                <c:pt idx="50">
                  <c:v>2011</c:v>
                </c:pt>
                <c:pt idx="51">
                  <c:v>2012</c:v>
                </c:pt>
                <c:pt idx="52">
                  <c:v>2013</c:v>
                </c:pt>
                <c:pt idx="53">
                  <c:v>2014</c:v>
                </c:pt>
                <c:pt idx="54">
                  <c:v>2015</c:v>
                </c:pt>
                <c:pt idx="55">
                  <c:v>2016</c:v>
                </c:pt>
                <c:pt idx="56">
                  <c:v>2017</c:v>
                </c:pt>
                <c:pt idx="57">
                  <c:v>2018</c:v>
                </c:pt>
                <c:pt idx="58">
                  <c:v>2019</c:v>
                </c:pt>
                <c:pt idx="59">
                  <c:v>2020</c:v>
                </c:pt>
                <c:pt idx="60">
                  <c:v>2021</c:v>
                </c:pt>
                <c:pt idx="61">
                  <c:v>2022</c:v>
                </c:pt>
                <c:pt idx="62">
                  <c:v>2023</c:v>
                </c:pt>
                <c:pt idx="63">
                  <c:v>2024</c:v>
                </c:pt>
                <c:pt idx="64">
                  <c:v>2025</c:v>
                </c:pt>
                <c:pt idx="65">
                  <c:v>2026</c:v>
                </c:pt>
                <c:pt idx="66">
                  <c:v>2027</c:v>
                </c:pt>
                <c:pt idx="67">
                  <c:v>2028</c:v>
                </c:pt>
                <c:pt idx="68">
                  <c:v>2029</c:v>
                </c:pt>
                <c:pt idx="69">
                  <c:v>2030</c:v>
                </c:pt>
                <c:pt idx="70">
                  <c:v>2031</c:v>
                </c:pt>
                <c:pt idx="71">
                  <c:v>2032</c:v>
                </c:pt>
                <c:pt idx="72">
                  <c:v>2033</c:v>
                </c:pt>
                <c:pt idx="73">
                  <c:v>2034</c:v>
                </c:pt>
                <c:pt idx="74">
                  <c:v>2035</c:v>
                </c:pt>
                <c:pt idx="75">
                  <c:v>2036</c:v>
                </c:pt>
                <c:pt idx="76">
                  <c:v>2037</c:v>
                </c:pt>
                <c:pt idx="77">
                  <c:v>2038</c:v>
                </c:pt>
                <c:pt idx="78">
                  <c:v>2039</c:v>
                </c:pt>
                <c:pt idx="79">
                  <c:v>2040</c:v>
                </c:pt>
                <c:pt idx="80">
                  <c:v>2041</c:v>
                </c:pt>
                <c:pt idx="81">
                  <c:v>2042</c:v>
                </c:pt>
                <c:pt idx="82">
                  <c:v>2043</c:v>
                </c:pt>
                <c:pt idx="83">
                  <c:v>2044</c:v>
                </c:pt>
                <c:pt idx="84">
                  <c:v>2045</c:v>
                </c:pt>
                <c:pt idx="85">
                  <c:v>2046</c:v>
                </c:pt>
                <c:pt idx="86">
                  <c:v>2047</c:v>
                </c:pt>
                <c:pt idx="87">
                  <c:v>2048</c:v>
                </c:pt>
                <c:pt idx="88">
                  <c:v>2049</c:v>
                </c:pt>
                <c:pt idx="89">
                  <c:v>2050</c:v>
                </c:pt>
                <c:pt idx="90">
                  <c:v>2051</c:v>
                </c:pt>
                <c:pt idx="91">
                  <c:v>2052</c:v>
                </c:pt>
                <c:pt idx="92">
                  <c:v>2053</c:v>
                </c:pt>
                <c:pt idx="93">
                  <c:v>2054</c:v>
                </c:pt>
                <c:pt idx="94">
                  <c:v>2055</c:v>
                </c:pt>
                <c:pt idx="95">
                  <c:v>2056</c:v>
                </c:pt>
                <c:pt idx="96">
                  <c:v>2057</c:v>
                </c:pt>
                <c:pt idx="97">
                  <c:v>2058</c:v>
                </c:pt>
                <c:pt idx="98">
                  <c:v>2059</c:v>
                </c:pt>
                <c:pt idx="99">
                  <c:v>2060</c:v>
                </c:pt>
                <c:pt idx="100">
                  <c:v>2061</c:v>
                </c:pt>
                <c:pt idx="101">
                  <c:v>2062</c:v>
                </c:pt>
                <c:pt idx="102">
                  <c:v>2063</c:v>
                </c:pt>
                <c:pt idx="103">
                  <c:v>2064</c:v>
                </c:pt>
                <c:pt idx="104">
                  <c:v>2065</c:v>
                </c:pt>
                <c:pt idx="105">
                  <c:v>2066</c:v>
                </c:pt>
                <c:pt idx="106">
                  <c:v>2067</c:v>
                </c:pt>
                <c:pt idx="107">
                  <c:v>2068</c:v>
                </c:pt>
                <c:pt idx="108">
                  <c:v>2069</c:v>
                </c:pt>
                <c:pt idx="109">
                  <c:v>2070</c:v>
                </c:pt>
              </c:numCache>
            </c:numRef>
          </c:cat>
          <c:val>
            <c:numRef>
              <c:f>List1!$B$2:$B$111</c:f>
              <c:numCache>
                <c:formatCode>0</c:formatCode>
                <c:ptCount val="110"/>
                <c:pt idx="0">
                  <c:v>131019</c:v>
                </c:pt>
                <c:pt idx="1">
                  <c:v>133557</c:v>
                </c:pt>
                <c:pt idx="2">
                  <c:v>148840</c:v>
                </c:pt>
                <c:pt idx="3">
                  <c:v>154420</c:v>
                </c:pt>
                <c:pt idx="4">
                  <c:v>147438</c:v>
                </c:pt>
                <c:pt idx="5">
                  <c:v>141162</c:v>
                </c:pt>
                <c:pt idx="6">
                  <c:v>138448</c:v>
                </c:pt>
                <c:pt idx="7">
                  <c:v>137437</c:v>
                </c:pt>
                <c:pt idx="8">
                  <c:v>143165</c:v>
                </c:pt>
                <c:pt idx="9">
                  <c:v>147865</c:v>
                </c:pt>
                <c:pt idx="10">
                  <c:v>154180</c:v>
                </c:pt>
                <c:pt idx="11">
                  <c:v>163661</c:v>
                </c:pt>
                <c:pt idx="12">
                  <c:v>181750</c:v>
                </c:pt>
                <c:pt idx="13">
                  <c:v>194215</c:v>
                </c:pt>
                <c:pt idx="14">
                  <c:v>191776</c:v>
                </c:pt>
                <c:pt idx="15">
                  <c:v>187378</c:v>
                </c:pt>
                <c:pt idx="16">
                  <c:v>181763</c:v>
                </c:pt>
                <c:pt idx="17">
                  <c:v>178901</c:v>
                </c:pt>
                <c:pt idx="18">
                  <c:v>172112</c:v>
                </c:pt>
                <c:pt idx="19">
                  <c:v>153801</c:v>
                </c:pt>
                <c:pt idx="20">
                  <c:v>144438</c:v>
                </c:pt>
                <c:pt idx="21">
                  <c:v>141738</c:v>
                </c:pt>
                <c:pt idx="22">
                  <c:v>137431</c:v>
                </c:pt>
                <c:pt idx="23">
                  <c:v>136941</c:v>
                </c:pt>
                <c:pt idx="24">
                  <c:v>135881</c:v>
                </c:pt>
                <c:pt idx="25">
                  <c:v>133356</c:v>
                </c:pt>
                <c:pt idx="26">
                  <c:v>130921</c:v>
                </c:pt>
                <c:pt idx="27">
                  <c:v>132667</c:v>
                </c:pt>
                <c:pt idx="28">
                  <c:v>128356</c:v>
                </c:pt>
                <c:pt idx="29">
                  <c:v>130564</c:v>
                </c:pt>
                <c:pt idx="30">
                  <c:v>129354</c:v>
                </c:pt>
                <c:pt idx="31">
                  <c:v>121705</c:v>
                </c:pt>
                <c:pt idx="32">
                  <c:v>121025</c:v>
                </c:pt>
                <c:pt idx="33">
                  <c:v>106579</c:v>
                </c:pt>
                <c:pt idx="34">
                  <c:v>96097</c:v>
                </c:pt>
                <c:pt idx="35">
                  <c:v>90446</c:v>
                </c:pt>
                <c:pt idx="36">
                  <c:v>90657</c:v>
                </c:pt>
                <c:pt idx="37">
                  <c:v>90535</c:v>
                </c:pt>
                <c:pt idx="38" formatCode="#,##0">
                  <c:v>89471</c:v>
                </c:pt>
                <c:pt idx="39" formatCode="#,##0">
                  <c:v>90910</c:v>
                </c:pt>
                <c:pt idx="40" formatCode="#,##0">
                  <c:v>90715</c:v>
                </c:pt>
                <c:pt idx="41" formatCode="#,##0">
                  <c:v>92786</c:v>
                </c:pt>
                <c:pt idx="42" formatCode="#,##0">
                  <c:v>93685</c:v>
                </c:pt>
                <c:pt idx="43" formatCode="#,##0">
                  <c:v>97664</c:v>
                </c:pt>
                <c:pt idx="44" formatCode="#,##0">
                  <c:v>102211</c:v>
                </c:pt>
                <c:pt idx="45" formatCode="#,##0">
                  <c:v>105831</c:v>
                </c:pt>
                <c:pt idx="46" formatCode="#,##0">
                  <c:v>114632</c:v>
                </c:pt>
                <c:pt idx="47" formatCode="#,##0">
                  <c:v>119570</c:v>
                </c:pt>
                <c:pt idx="48" formatCode="#,##0">
                  <c:v>118348</c:v>
                </c:pt>
                <c:pt idx="49" formatCode="#,##0">
                  <c:v>117153</c:v>
                </c:pt>
                <c:pt idx="50" formatCode="#,##0">
                  <c:v>108673</c:v>
                </c:pt>
                <c:pt idx="51" formatCode="#,##0">
                  <c:v>108576</c:v>
                </c:pt>
                <c:pt idx="52" formatCode="#,##0">
                  <c:v>106751</c:v>
                </c:pt>
                <c:pt idx="53" formatCode="#,##0">
                  <c:v>109860</c:v>
                </c:pt>
                <c:pt idx="54" formatCode="#,##0">
                  <c:v>110764</c:v>
                </c:pt>
                <c:pt idx="55" formatCode="#,##0">
                  <c:v>112663</c:v>
                </c:pt>
                <c:pt idx="56" formatCode="#,##0">
                  <c:v>114405</c:v>
                </c:pt>
                <c:pt idx="57" formatCode="#,##0">
                  <c:v>114036</c:v>
                </c:pt>
                <c:pt idx="58" formatCode="#,##0">
                  <c:v>112231</c:v>
                </c:pt>
                <c:pt idx="59" formatCode="#,##0">
                  <c:v>110200</c:v>
                </c:pt>
                <c:pt idx="60" formatCode="#,##0">
                  <c:v>111793</c:v>
                </c:pt>
                <c:pt idx="61" formatCode="#,##0">
                  <c:v>101299</c:v>
                </c:pt>
                <c:pt idx="62" formatCode="General">
                  <c:v>94009</c:v>
                </c:pt>
                <c:pt idx="63" formatCode="General">
                  <c:v>92689</c:v>
                </c:pt>
                <c:pt idx="64" formatCode="General">
                  <c:v>90582</c:v>
                </c:pt>
                <c:pt idx="65" formatCode="General">
                  <c:v>88297</c:v>
                </c:pt>
                <c:pt idx="66" formatCode="General">
                  <c:v>86266</c:v>
                </c:pt>
                <c:pt idx="67" formatCode="General">
                  <c:v>85017</c:v>
                </c:pt>
                <c:pt idx="68" formatCode="General">
                  <c:v>84548</c:v>
                </c:pt>
                <c:pt idx="69" formatCode="General">
                  <c:v>84365</c:v>
                </c:pt>
                <c:pt idx="70" formatCode="General">
                  <c:v>84457</c:v>
                </c:pt>
                <c:pt idx="71" formatCode="General">
                  <c:v>84813</c:v>
                </c:pt>
                <c:pt idx="72" formatCode="General">
                  <c:v>85407</c:v>
                </c:pt>
                <c:pt idx="73" formatCode="General">
                  <c:v>86204</c:v>
                </c:pt>
                <c:pt idx="74" formatCode="General">
                  <c:v>87160</c:v>
                </c:pt>
                <c:pt idx="75" formatCode="General">
                  <c:v>88222</c:v>
                </c:pt>
                <c:pt idx="76" formatCode="General">
                  <c:v>89318</c:v>
                </c:pt>
                <c:pt idx="77" formatCode="General">
                  <c:v>90383</c:v>
                </c:pt>
                <c:pt idx="78" formatCode="General">
                  <c:v>91358</c:v>
                </c:pt>
                <c:pt idx="79" formatCode="General">
                  <c:v>92193</c:v>
                </c:pt>
                <c:pt idx="80" formatCode="General">
                  <c:v>92856</c:v>
                </c:pt>
                <c:pt idx="81" formatCode="General">
                  <c:v>93333</c:v>
                </c:pt>
                <c:pt idx="82" formatCode="General">
                  <c:v>93627</c:v>
                </c:pt>
                <c:pt idx="83" formatCode="General">
                  <c:v>93746</c:v>
                </c:pt>
                <c:pt idx="84" formatCode="General">
                  <c:v>93697</c:v>
                </c:pt>
                <c:pt idx="85" formatCode="General">
                  <c:v>93487</c:v>
                </c:pt>
                <c:pt idx="86" formatCode="General">
                  <c:v>93113</c:v>
                </c:pt>
                <c:pt idx="87" formatCode="General">
                  <c:v>92576</c:v>
                </c:pt>
                <c:pt idx="88" formatCode="General">
                  <c:v>91872</c:v>
                </c:pt>
                <c:pt idx="89" formatCode="General">
                  <c:v>91012</c:v>
                </c:pt>
                <c:pt idx="90" formatCode="General">
                  <c:v>89932</c:v>
                </c:pt>
                <c:pt idx="91" formatCode="General">
                  <c:v>88717</c:v>
                </c:pt>
                <c:pt idx="92" formatCode="General">
                  <c:v>87396</c:v>
                </c:pt>
                <c:pt idx="93" formatCode="General">
                  <c:v>86024</c:v>
                </c:pt>
                <c:pt idx="94" formatCode="General">
                  <c:v>84651</c:v>
                </c:pt>
                <c:pt idx="95" formatCode="General">
                  <c:v>83329</c:v>
                </c:pt>
                <c:pt idx="96" formatCode="General">
                  <c:v>82097</c:v>
                </c:pt>
                <c:pt idx="97" formatCode="General">
                  <c:v>80994</c:v>
                </c:pt>
                <c:pt idx="98" formatCode="General">
                  <c:v>80056</c:v>
                </c:pt>
                <c:pt idx="99" formatCode="General">
                  <c:v>79302</c:v>
                </c:pt>
                <c:pt idx="100" formatCode="General">
                  <c:v>78743</c:v>
                </c:pt>
                <c:pt idx="101" formatCode="General">
                  <c:v>78370</c:v>
                </c:pt>
                <c:pt idx="102" formatCode="General">
                  <c:v>78176</c:v>
                </c:pt>
                <c:pt idx="103" formatCode="General">
                  <c:v>78149</c:v>
                </c:pt>
                <c:pt idx="104" formatCode="General">
                  <c:v>78264</c:v>
                </c:pt>
                <c:pt idx="105" formatCode="General">
                  <c:v>78492</c:v>
                </c:pt>
                <c:pt idx="106" formatCode="General">
                  <c:v>78803</c:v>
                </c:pt>
                <c:pt idx="107" formatCode="General">
                  <c:v>79164</c:v>
                </c:pt>
                <c:pt idx="108" formatCode="General">
                  <c:v>79550</c:v>
                </c:pt>
                <c:pt idx="109" formatCode="General">
                  <c:v>79934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07-4F47-96A8-97978AC102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891114607"/>
        <c:axId val="736467199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List1!$C$1</c15:sqref>
                        </c15:formulaRef>
                      </c:ext>
                    </c:extLst>
                    <c:strCache>
                      <c:ptCount val="1"/>
                      <c:pt idx="0">
                        <c:v>zemřelí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solidFill>
                      <a:srgbClr val="413789"/>
                    </a:solidFill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List1!$A$2:$A$111</c15:sqref>
                        </c15:formulaRef>
                      </c:ext>
                    </c:extLst>
                    <c:numCache>
                      <c:formatCode>General</c:formatCode>
                      <c:ptCount val="110"/>
                      <c:pt idx="0">
                        <c:v>1961</c:v>
                      </c:pt>
                      <c:pt idx="1">
                        <c:v>1962</c:v>
                      </c:pt>
                      <c:pt idx="2">
                        <c:v>1963</c:v>
                      </c:pt>
                      <c:pt idx="3">
                        <c:v>1964</c:v>
                      </c:pt>
                      <c:pt idx="4">
                        <c:v>1965</c:v>
                      </c:pt>
                      <c:pt idx="5">
                        <c:v>1966</c:v>
                      </c:pt>
                      <c:pt idx="6">
                        <c:v>1967</c:v>
                      </c:pt>
                      <c:pt idx="7">
                        <c:v>1968</c:v>
                      </c:pt>
                      <c:pt idx="8">
                        <c:v>1969</c:v>
                      </c:pt>
                      <c:pt idx="9">
                        <c:v>1970</c:v>
                      </c:pt>
                      <c:pt idx="10">
                        <c:v>1971</c:v>
                      </c:pt>
                      <c:pt idx="11">
                        <c:v>1972</c:v>
                      </c:pt>
                      <c:pt idx="12">
                        <c:v>1973</c:v>
                      </c:pt>
                      <c:pt idx="13">
                        <c:v>1974</c:v>
                      </c:pt>
                      <c:pt idx="14">
                        <c:v>1975</c:v>
                      </c:pt>
                      <c:pt idx="15">
                        <c:v>1976</c:v>
                      </c:pt>
                      <c:pt idx="16">
                        <c:v>1977</c:v>
                      </c:pt>
                      <c:pt idx="17">
                        <c:v>1978</c:v>
                      </c:pt>
                      <c:pt idx="18">
                        <c:v>1979</c:v>
                      </c:pt>
                      <c:pt idx="19">
                        <c:v>1980</c:v>
                      </c:pt>
                      <c:pt idx="20">
                        <c:v>1981</c:v>
                      </c:pt>
                      <c:pt idx="21">
                        <c:v>1982</c:v>
                      </c:pt>
                      <c:pt idx="22">
                        <c:v>1983</c:v>
                      </c:pt>
                      <c:pt idx="23">
                        <c:v>1984</c:v>
                      </c:pt>
                      <c:pt idx="24">
                        <c:v>1985</c:v>
                      </c:pt>
                      <c:pt idx="25">
                        <c:v>1986</c:v>
                      </c:pt>
                      <c:pt idx="26">
                        <c:v>1987</c:v>
                      </c:pt>
                      <c:pt idx="27">
                        <c:v>1988</c:v>
                      </c:pt>
                      <c:pt idx="28">
                        <c:v>1989</c:v>
                      </c:pt>
                      <c:pt idx="29">
                        <c:v>1990</c:v>
                      </c:pt>
                      <c:pt idx="30">
                        <c:v>1991</c:v>
                      </c:pt>
                      <c:pt idx="31">
                        <c:v>1992</c:v>
                      </c:pt>
                      <c:pt idx="32">
                        <c:v>1993</c:v>
                      </c:pt>
                      <c:pt idx="33">
                        <c:v>1994</c:v>
                      </c:pt>
                      <c:pt idx="34">
                        <c:v>1995</c:v>
                      </c:pt>
                      <c:pt idx="35">
                        <c:v>1996</c:v>
                      </c:pt>
                      <c:pt idx="36">
                        <c:v>1997</c:v>
                      </c:pt>
                      <c:pt idx="37">
                        <c:v>1998</c:v>
                      </c:pt>
                      <c:pt idx="38">
                        <c:v>1999</c:v>
                      </c:pt>
                      <c:pt idx="39">
                        <c:v>2000</c:v>
                      </c:pt>
                      <c:pt idx="40">
                        <c:v>2001</c:v>
                      </c:pt>
                      <c:pt idx="41">
                        <c:v>2002</c:v>
                      </c:pt>
                      <c:pt idx="42">
                        <c:v>2003</c:v>
                      </c:pt>
                      <c:pt idx="43">
                        <c:v>2004</c:v>
                      </c:pt>
                      <c:pt idx="44">
                        <c:v>2005</c:v>
                      </c:pt>
                      <c:pt idx="45">
                        <c:v>2006</c:v>
                      </c:pt>
                      <c:pt idx="46">
                        <c:v>2007</c:v>
                      </c:pt>
                      <c:pt idx="47">
                        <c:v>2008</c:v>
                      </c:pt>
                      <c:pt idx="48">
                        <c:v>2009</c:v>
                      </c:pt>
                      <c:pt idx="49">
                        <c:v>2010</c:v>
                      </c:pt>
                      <c:pt idx="50">
                        <c:v>2011</c:v>
                      </c:pt>
                      <c:pt idx="51">
                        <c:v>2012</c:v>
                      </c:pt>
                      <c:pt idx="52">
                        <c:v>2013</c:v>
                      </c:pt>
                      <c:pt idx="53">
                        <c:v>2014</c:v>
                      </c:pt>
                      <c:pt idx="54">
                        <c:v>2015</c:v>
                      </c:pt>
                      <c:pt idx="55">
                        <c:v>2016</c:v>
                      </c:pt>
                      <c:pt idx="56">
                        <c:v>2017</c:v>
                      </c:pt>
                      <c:pt idx="57">
                        <c:v>2018</c:v>
                      </c:pt>
                      <c:pt idx="58">
                        <c:v>2019</c:v>
                      </c:pt>
                      <c:pt idx="59">
                        <c:v>2020</c:v>
                      </c:pt>
                      <c:pt idx="60">
                        <c:v>2021</c:v>
                      </c:pt>
                      <c:pt idx="61">
                        <c:v>2022</c:v>
                      </c:pt>
                      <c:pt idx="62">
                        <c:v>2023</c:v>
                      </c:pt>
                      <c:pt idx="63">
                        <c:v>2024</c:v>
                      </c:pt>
                      <c:pt idx="64">
                        <c:v>2025</c:v>
                      </c:pt>
                      <c:pt idx="65">
                        <c:v>2026</c:v>
                      </c:pt>
                      <c:pt idx="66">
                        <c:v>2027</c:v>
                      </c:pt>
                      <c:pt idx="67">
                        <c:v>2028</c:v>
                      </c:pt>
                      <c:pt idx="68">
                        <c:v>2029</c:v>
                      </c:pt>
                      <c:pt idx="69">
                        <c:v>2030</c:v>
                      </c:pt>
                      <c:pt idx="70">
                        <c:v>2031</c:v>
                      </c:pt>
                      <c:pt idx="71">
                        <c:v>2032</c:v>
                      </c:pt>
                      <c:pt idx="72">
                        <c:v>2033</c:v>
                      </c:pt>
                      <c:pt idx="73">
                        <c:v>2034</c:v>
                      </c:pt>
                      <c:pt idx="74">
                        <c:v>2035</c:v>
                      </c:pt>
                      <c:pt idx="75">
                        <c:v>2036</c:v>
                      </c:pt>
                      <c:pt idx="76">
                        <c:v>2037</c:v>
                      </c:pt>
                      <c:pt idx="77">
                        <c:v>2038</c:v>
                      </c:pt>
                      <c:pt idx="78">
                        <c:v>2039</c:v>
                      </c:pt>
                      <c:pt idx="79">
                        <c:v>2040</c:v>
                      </c:pt>
                      <c:pt idx="80">
                        <c:v>2041</c:v>
                      </c:pt>
                      <c:pt idx="81">
                        <c:v>2042</c:v>
                      </c:pt>
                      <c:pt idx="82">
                        <c:v>2043</c:v>
                      </c:pt>
                      <c:pt idx="83">
                        <c:v>2044</c:v>
                      </c:pt>
                      <c:pt idx="84">
                        <c:v>2045</c:v>
                      </c:pt>
                      <c:pt idx="85">
                        <c:v>2046</c:v>
                      </c:pt>
                      <c:pt idx="86">
                        <c:v>2047</c:v>
                      </c:pt>
                      <c:pt idx="87">
                        <c:v>2048</c:v>
                      </c:pt>
                      <c:pt idx="88">
                        <c:v>2049</c:v>
                      </c:pt>
                      <c:pt idx="89">
                        <c:v>2050</c:v>
                      </c:pt>
                      <c:pt idx="90">
                        <c:v>2051</c:v>
                      </c:pt>
                      <c:pt idx="91">
                        <c:v>2052</c:v>
                      </c:pt>
                      <c:pt idx="92">
                        <c:v>2053</c:v>
                      </c:pt>
                      <c:pt idx="93">
                        <c:v>2054</c:v>
                      </c:pt>
                      <c:pt idx="94">
                        <c:v>2055</c:v>
                      </c:pt>
                      <c:pt idx="95">
                        <c:v>2056</c:v>
                      </c:pt>
                      <c:pt idx="96">
                        <c:v>2057</c:v>
                      </c:pt>
                      <c:pt idx="97">
                        <c:v>2058</c:v>
                      </c:pt>
                      <c:pt idx="98">
                        <c:v>2059</c:v>
                      </c:pt>
                      <c:pt idx="99">
                        <c:v>2060</c:v>
                      </c:pt>
                      <c:pt idx="100">
                        <c:v>2061</c:v>
                      </c:pt>
                      <c:pt idx="101">
                        <c:v>2062</c:v>
                      </c:pt>
                      <c:pt idx="102">
                        <c:v>2063</c:v>
                      </c:pt>
                      <c:pt idx="103">
                        <c:v>2064</c:v>
                      </c:pt>
                      <c:pt idx="104">
                        <c:v>2065</c:v>
                      </c:pt>
                      <c:pt idx="105">
                        <c:v>2066</c:v>
                      </c:pt>
                      <c:pt idx="106">
                        <c:v>2067</c:v>
                      </c:pt>
                      <c:pt idx="107">
                        <c:v>2068</c:v>
                      </c:pt>
                      <c:pt idx="108">
                        <c:v>2069</c:v>
                      </c:pt>
                      <c:pt idx="109">
                        <c:v>2070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List1!$C$2:$C$111</c15:sqref>
                        </c15:formulaRef>
                      </c:ext>
                    </c:extLst>
                    <c:numCache>
                      <c:formatCode>0</c:formatCode>
                      <c:ptCount val="110"/>
                      <c:pt idx="0">
                        <c:v>94973</c:v>
                      </c:pt>
                      <c:pt idx="1">
                        <c:v>104318</c:v>
                      </c:pt>
                      <c:pt idx="2">
                        <c:v>100129</c:v>
                      </c:pt>
                      <c:pt idx="3">
                        <c:v>101984</c:v>
                      </c:pt>
                      <c:pt idx="4">
                        <c:v>105108</c:v>
                      </c:pt>
                      <c:pt idx="5">
                        <c:v>105784</c:v>
                      </c:pt>
                      <c:pt idx="6">
                        <c:v>108967</c:v>
                      </c:pt>
                      <c:pt idx="7">
                        <c:v>115195</c:v>
                      </c:pt>
                      <c:pt idx="8">
                        <c:v>120653</c:v>
                      </c:pt>
                      <c:pt idx="9">
                        <c:v>123327</c:v>
                      </c:pt>
                      <c:pt idx="10">
                        <c:v>122375</c:v>
                      </c:pt>
                      <c:pt idx="11">
                        <c:v>119205</c:v>
                      </c:pt>
                      <c:pt idx="12">
                        <c:v>124437</c:v>
                      </c:pt>
                      <c:pt idx="13">
                        <c:v>126809</c:v>
                      </c:pt>
                      <c:pt idx="14">
                        <c:v>124314</c:v>
                      </c:pt>
                      <c:pt idx="15">
                        <c:v>125232</c:v>
                      </c:pt>
                      <c:pt idx="16">
                        <c:v>126214</c:v>
                      </c:pt>
                      <c:pt idx="17">
                        <c:v>127136</c:v>
                      </c:pt>
                      <c:pt idx="18">
                        <c:v>127949</c:v>
                      </c:pt>
                      <c:pt idx="19">
                        <c:v>135537</c:v>
                      </c:pt>
                      <c:pt idx="20">
                        <c:v>130407</c:v>
                      </c:pt>
                      <c:pt idx="21">
                        <c:v>130765</c:v>
                      </c:pt>
                      <c:pt idx="22">
                        <c:v>134474</c:v>
                      </c:pt>
                      <c:pt idx="23">
                        <c:v>132188</c:v>
                      </c:pt>
                      <c:pt idx="24">
                        <c:v>131641</c:v>
                      </c:pt>
                      <c:pt idx="25">
                        <c:v>132585</c:v>
                      </c:pt>
                      <c:pt idx="26">
                        <c:v>127244</c:v>
                      </c:pt>
                      <c:pt idx="27">
                        <c:v>125694</c:v>
                      </c:pt>
                      <c:pt idx="28">
                        <c:v>127747</c:v>
                      </c:pt>
                      <c:pt idx="29">
                        <c:v>129166</c:v>
                      </c:pt>
                      <c:pt idx="30">
                        <c:v>124290</c:v>
                      </c:pt>
                      <c:pt idx="31">
                        <c:v>120337</c:v>
                      </c:pt>
                      <c:pt idx="32">
                        <c:v>118185</c:v>
                      </c:pt>
                      <c:pt idx="33">
                        <c:v>117373</c:v>
                      </c:pt>
                      <c:pt idx="34">
                        <c:v>117913</c:v>
                      </c:pt>
                      <c:pt idx="35">
                        <c:v>112782</c:v>
                      </c:pt>
                      <c:pt idx="36">
                        <c:v>112744</c:v>
                      </c:pt>
                      <c:pt idx="37">
                        <c:v>109527</c:v>
                      </c:pt>
                      <c:pt idx="38" formatCode="#,##0">
                        <c:v>109768</c:v>
                      </c:pt>
                      <c:pt idx="39" formatCode="#,##0">
                        <c:v>109001</c:v>
                      </c:pt>
                      <c:pt idx="40" formatCode="#,##0">
                        <c:v>107755</c:v>
                      </c:pt>
                      <c:pt idx="41" formatCode="#,##0">
                        <c:v>108243</c:v>
                      </c:pt>
                      <c:pt idx="42" formatCode="#,##0">
                        <c:v>111288</c:v>
                      </c:pt>
                      <c:pt idx="43" formatCode="#,##0">
                        <c:v>107177</c:v>
                      </c:pt>
                      <c:pt idx="44" formatCode="#,##0">
                        <c:v>107938</c:v>
                      </c:pt>
                      <c:pt idx="45" formatCode="#,##0">
                        <c:v>104441</c:v>
                      </c:pt>
                      <c:pt idx="46" formatCode="#,##0">
                        <c:v>104636</c:v>
                      </c:pt>
                      <c:pt idx="47" formatCode="#,##0">
                        <c:v>104948</c:v>
                      </c:pt>
                      <c:pt idx="48" formatCode="#,##0">
                        <c:v>107421</c:v>
                      </c:pt>
                      <c:pt idx="49" formatCode="#,##0">
                        <c:v>106844</c:v>
                      </c:pt>
                      <c:pt idx="50" formatCode="#,##0">
                        <c:v>106848</c:v>
                      </c:pt>
                      <c:pt idx="51" formatCode="#,##0">
                        <c:v>108189</c:v>
                      </c:pt>
                      <c:pt idx="52" formatCode="#,##0">
                        <c:v>109160</c:v>
                      </c:pt>
                      <c:pt idx="53" formatCode="#,##0">
                        <c:v>105665</c:v>
                      </c:pt>
                      <c:pt idx="54" formatCode="#,##0">
                        <c:v>111173</c:v>
                      </c:pt>
                      <c:pt idx="55" formatCode="#,##0">
                        <c:v>107750</c:v>
                      </c:pt>
                      <c:pt idx="56" formatCode="#,##0">
                        <c:v>111443</c:v>
                      </c:pt>
                      <c:pt idx="57" formatCode="#,##0">
                        <c:v>112920</c:v>
                      </c:pt>
                      <c:pt idx="58" formatCode="#,##0">
                        <c:v>112362</c:v>
                      </c:pt>
                      <c:pt idx="59" formatCode="#,##0">
                        <c:v>129289</c:v>
                      </c:pt>
                      <c:pt idx="60" formatCode="#,##0">
                        <c:v>139891</c:v>
                      </c:pt>
                      <c:pt idx="61" formatCode="#,##0">
                        <c:v>120219</c:v>
                      </c:pt>
                      <c:pt idx="62" formatCode="General">
                        <c:v>110331</c:v>
                      </c:pt>
                      <c:pt idx="63" formatCode="General">
                        <c:v>111681</c:v>
                      </c:pt>
                      <c:pt idx="64" formatCode="General">
                        <c:v>112937</c:v>
                      </c:pt>
                      <c:pt idx="65" formatCode="General">
                        <c:v>114165</c:v>
                      </c:pt>
                      <c:pt idx="66" formatCode="General">
                        <c:v>115409</c:v>
                      </c:pt>
                      <c:pt idx="67" formatCode="General">
                        <c:v>116859</c:v>
                      </c:pt>
                      <c:pt idx="68" formatCode="General">
                        <c:v>118325</c:v>
                      </c:pt>
                      <c:pt idx="69" formatCode="General">
                        <c:v>119795</c:v>
                      </c:pt>
                      <c:pt idx="70" formatCode="General">
                        <c:v>121251</c:v>
                      </c:pt>
                      <c:pt idx="71" formatCode="General">
                        <c:v>122682</c:v>
                      </c:pt>
                      <c:pt idx="72" formatCode="General">
                        <c:v>124069</c:v>
                      </c:pt>
                      <c:pt idx="73" formatCode="General">
                        <c:v>125386</c:v>
                      </c:pt>
                      <c:pt idx="74" formatCode="General">
                        <c:v>126603</c:v>
                      </c:pt>
                      <c:pt idx="75" formatCode="General">
                        <c:v>127699</c:v>
                      </c:pt>
                      <c:pt idx="76" formatCode="General">
                        <c:v>128649</c:v>
                      </c:pt>
                      <c:pt idx="77" formatCode="General">
                        <c:v>129442</c:v>
                      </c:pt>
                      <c:pt idx="78" formatCode="General">
                        <c:v>130079</c:v>
                      </c:pt>
                      <c:pt idx="79" formatCode="General">
                        <c:v>130545</c:v>
                      </c:pt>
                      <c:pt idx="80" formatCode="General">
                        <c:v>130837</c:v>
                      </c:pt>
                      <c:pt idx="81" formatCode="General">
                        <c:v>130961</c:v>
                      </c:pt>
                      <c:pt idx="82" formatCode="General">
                        <c:v>130936</c:v>
                      </c:pt>
                      <c:pt idx="83" formatCode="General">
                        <c:v>130784</c:v>
                      </c:pt>
                      <c:pt idx="84" formatCode="General">
                        <c:v>130532</c:v>
                      </c:pt>
                      <c:pt idx="85" formatCode="General">
                        <c:v>130212</c:v>
                      </c:pt>
                      <c:pt idx="86" formatCode="General">
                        <c:v>129862</c:v>
                      </c:pt>
                      <c:pt idx="87" formatCode="General">
                        <c:v>129521</c:v>
                      </c:pt>
                      <c:pt idx="88" formatCode="General">
                        <c:v>129227</c:v>
                      </c:pt>
                      <c:pt idx="89" formatCode="General">
                        <c:v>129011</c:v>
                      </c:pt>
                      <c:pt idx="90" formatCode="General">
                        <c:v>128894</c:v>
                      </c:pt>
                      <c:pt idx="91" formatCode="General">
                        <c:v>128896</c:v>
                      </c:pt>
                      <c:pt idx="92" formatCode="General">
                        <c:v>129038</c:v>
                      </c:pt>
                      <c:pt idx="93" formatCode="General">
                        <c:v>129340</c:v>
                      </c:pt>
                      <c:pt idx="94" formatCode="General">
                        <c:v>129817</c:v>
                      </c:pt>
                      <c:pt idx="95" formatCode="General">
                        <c:v>130475</c:v>
                      </c:pt>
                      <c:pt idx="96" formatCode="General">
                        <c:v>131294</c:v>
                      </c:pt>
                      <c:pt idx="97" formatCode="General">
                        <c:v>132241</c:v>
                      </c:pt>
                      <c:pt idx="98" formatCode="General">
                        <c:v>133280</c:v>
                      </c:pt>
                      <c:pt idx="99" formatCode="General">
                        <c:v>134371</c:v>
                      </c:pt>
                      <c:pt idx="100" formatCode="General">
                        <c:v>135476</c:v>
                      </c:pt>
                      <c:pt idx="101" formatCode="General">
                        <c:v>136557</c:v>
                      </c:pt>
                      <c:pt idx="102" formatCode="General">
                        <c:v>137578</c:v>
                      </c:pt>
                      <c:pt idx="103" formatCode="General">
                        <c:v>138511</c:v>
                      </c:pt>
                      <c:pt idx="104" formatCode="General">
                        <c:v>139331</c:v>
                      </c:pt>
                      <c:pt idx="105" formatCode="General">
                        <c:v>140016</c:v>
                      </c:pt>
                      <c:pt idx="106" formatCode="General">
                        <c:v>140529</c:v>
                      </c:pt>
                      <c:pt idx="107" formatCode="General">
                        <c:v>140836</c:v>
                      </c:pt>
                      <c:pt idx="108" formatCode="General">
                        <c:v>140901</c:v>
                      </c:pt>
                      <c:pt idx="109" formatCode="General">
                        <c:v>140705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7D07-4F47-96A8-97978AC10223}"/>
                  </c:ext>
                </c:extLst>
              </c15:ser>
            </c15:filteredBarSeries>
          </c:ext>
        </c:extLst>
      </c:barChart>
      <c:catAx>
        <c:axId val="891114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6467199"/>
        <c:crosses val="autoZero"/>
        <c:auto val="1"/>
        <c:lblAlgn val="ctr"/>
        <c:lblOffset val="100"/>
        <c:noMultiLvlLbl val="0"/>
      </c:catAx>
      <c:valAx>
        <c:axId val="7364671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200" dirty="0">
                    <a:solidFill>
                      <a:schemeClr val="tx1"/>
                    </a:solidFill>
                  </a:rPr>
                  <a:t>Počet</a:t>
                </a:r>
                <a:r>
                  <a:rPr lang="cs-CZ" sz="1200" baseline="0" dirty="0">
                    <a:solidFill>
                      <a:schemeClr val="tx1"/>
                    </a:solidFill>
                  </a:rPr>
                  <a:t> narozených</a:t>
                </a:r>
                <a:endParaRPr lang="cs-CZ" sz="12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6.0804800519956613E-3"/>
              <c:y val="0.309299088873446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1114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099690789448621E-2"/>
          <c:y val="7.4655794335051609E-2"/>
          <c:w val="0.9141502831853372"/>
          <c:h val="0.686924174325999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List1!$C$1</c:f>
              <c:strCache>
                <c:ptCount val="1"/>
                <c:pt idx="0">
                  <c:v>ČR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ED3-4B15-9FB7-7CCD68D737B5}"/>
              </c:ext>
            </c:extLst>
          </c:dPt>
          <c:dPt>
            <c:idx val="3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ED3-4B15-9FB7-7CCD68D737B5}"/>
              </c:ext>
            </c:extLst>
          </c:dPt>
          <c:dPt>
            <c:idx val="5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ED3-4B15-9FB7-7CCD68D737B5}"/>
              </c:ext>
            </c:extLst>
          </c:dPt>
          <c:dPt>
            <c:idx val="53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EED3-4B15-9FB7-7CCD68D737B5}"/>
              </c:ext>
            </c:extLst>
          </c:dPt>
          <c:dPt>
            <c:idx val="54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ED3-4B15-9FB7-7CCD68D737B5}"/>
              </c:ext>
            </c:extLst>
          </c:dPt>
          <c:dPt>
            <c:idx val="55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EED3-4B15-9FB7-7CCD68D737B5}"/>
              </c:ext>
            </c:extLst>
          </c:dPt>
          <c:dPt>
            <c:idx val="56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ED3-4B15-9FB7-7CCD68D737B5}"/>
              </c:ext>
            </c:extLst>
          </c:dPt>
          <c:dPt>
            <c:idx val="57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EED3-4B15-9FB7-7CCD68D737B5}"/>
              </c:ext>
            </c:extLst>
          </c:dPt>
          <c:dPt>
            <c:idx val="58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ED3-4B15-9FB7-7CCD68D737B5}"/>
              </c:ext>
            </c:extLst>
          </c:dPt>
          <c:dPt>
            <c:idx val="59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ED3-4B15-9FB7-7CCD68D737B5}"/>
              </c:ext>
            </c:extLst>
          </c:dPt>
          <c:dPt>
            <c:idx val="6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EED3-4B15-9FB7-7CCD68D737B5}"/>
              </c:ext>
            </c:extLst>
          </c:dPt>
          <c:dPt>
            <c:idx val="6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ED3-4B15-9FB7-7CCD68D737B5}"/>
              </c:ext>
            </c:extLst>
          </c:dPt>
          <c:dPt>
            <c:idx val="6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ED3-4B15-9FB7-7CCD68D737B5}"/>
              </c:ext>
            </c:extLst>
          </c:dPt>
          <c:dPt>
            <c:idx val="63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ED3-4B15-9FB7-7CCD68D737B5}"/>
              </c:ext>
            </c:extLst>
          </c:dPt>
          <c:dPt>
            <c:idx val="64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EED3-4B15-9FB7-7CCD68D737B5}"/>
              </c:ext>
            </c:extLst>
          </c:dPt>
          <c:dPt>
            <c:idx val="65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ED3-4B15-9FB7-7CCD68D737B5}"/>
              </c:ext>
            </c:extLst>
          </c:dPt>
          <c:dPt>
            <c:idx val="66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EED3-4B15-9FB7-7CCD68D737B5}"/>
              </c:ext>
            </c:extLst>
          </c:dPt>
          <c:dPt>
            <c:idx val="67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ED3-4B15-9FB7-7CCD68D737B5}"/>
              </c:ext>
            </c:extLst>
          </c:dPt>
          <c:dPt>
            <c:idx val="68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EED3-4B15-9FB7-7CCD68D737B5}"/>
              </c:ext>
            </c:extLst>
          </c:dPt>
          <c:dPt>
            <c:idx val="69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EED3-4B15-9FB7-7CCD68D737B5}"/>
              </c:ext>
            </c:extLst>
          </c:dPt>
          <c:dPt>
            <c:idx val="7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EED3-4B15-9FB7-7CCD68D737B5}"/>
              </c:ext>
            </c:extLst>
          </c:dPt>
          <c:dPt>
            <c:idx val="7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EED3-4B15-9FB7-7CCD68D737B5}"/>
              </c:ext>
            </c:extLst>
          </c:dPt>
          <c:dPt>
            <c:idx val="7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EED3-4B15-9FB7-7CCD68D737B5}"/>
              </c:ext>
            </c:extLst>
          </c:dPt>
          <c:dPt>
            <c:idx val="73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EED3-4B15-9FB7-7CCD68D737B5}"/>
              </c:ext>
            </c:extLst>
          </c:dPt>
          <c:dPt>
            <c:idx val="74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EED3-4B15-9FB7-7CCD68D737B5}"/>
              </c:ext>
            </c:extLst>
          </c:dPt>
          <c:dPt>
            <c:idx val="75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EED3-4B15-9FB7-7CCD68D737B5}"/>
              </c:ext>
            </c:extLst>
          </c:dPt>
          <c:dPt>
            <c:idx val="76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EED3-4B15-9FB7-7CCD68D737B5}"/>
              </c:ext>
            </c:extLst>
          </c:dPt>
          <c:dPt>
            <c:idx val="77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EED3-4B15-9FB7-7CCD68D737B5}"/>
              </c:ext>
            </c:extLst>
          </c:dPt>
          <c:dPt>
            <c:idx val="78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EED3-4B15-9FB7-7CCD68D737B5}"/>
              </c:ext>
            </c:extLst>
          </c:dPt>
          <c:dPt>
            <c:idx val="79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EED3-4B15-9FB7-7CCD68D737B5}"/>
              </c:ext>
            </c:extLst>
          </c:dPt>
          <c:dPt>
            <c:idx val="8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EED3-4B15-9FB7-7CCD68D737B5}"/>
              </c:ext>
            </c:extLst>
          </c:dPt>
          <c:dPt>
            <c:idx val="8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EED3-4B15-9FB7-7CCD68D737B5}"/>
              </c:ext>
            </c:extLst>
          </c:dPt>
          <c:dPt>
            <c:idx val="8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EED3-4B15-9FB7-7CCD68D737B5}"/>
              </c:ext>
            </c:extLst>
          </c:dPt>
          <c:dPt>
            <c:idx val="83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EED3-4B15-9FB7-7CCD68D737B5}"/>
              </c:ext>
            </c:extLst>
          </c:dPt>
          <c:dPt>
            <c:idx val="84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4-EED3-4B15-9FB7-7CCD68D737B5}"/>
              </c:ext>
            </c:extLst>
          </c:dPt>
          <c:dPt>
            <c:idx val="8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EED3-4B15-9FB7-7CCD68D737B5}"/>
              </c:ext>
            </c:extLst>
          </c:dPt>
          <c:cat>
            <c:strRef>
              <c:f>List1!$A$2:$A$87</c:f>
              <c:strCache>
                <c:ptCount val="86"/>
                <c:pt idx="0">
                  <c:v>FN Brno</c:v>
                </c:pt>
                <c:pt idx="1">
                  <c:v>UPMD</c:v>
                </c:pt>
                <c:pt idx="2">
                  <c:v>VFN Praha</c:v>
                </c:pt>
                <c:pt idx="3">
                  <c:v>FN Plzeň</c:v>
                </c:pt>
                <c:pt idx="4">
                  <c:v>FN Bulovka</c:v>
                </c:pt>
                <c:pt idx="5">
                  <c:v>FTN</c:v>
                </c:pt>
                <c:pt idx="6">
                  <c:v>FN Ostrava</c:v>
                </c:pt>
                <c:pt idx="7">
                  <c:v>Hradec Králové</c:v>
                </c:pt>
                <c:pt idx="8">
                  <c:v>Olomouc</c:v>
                </c:pt>
                <c:pt idx="9">
                  <c:v>České Budějovice</c:v>
                </c:pt>
                <c:pt idx="10">
                  <c:v>FN Motol</c:v>
                </c:pt>
                <c:pt idx="11">
                  <c:v>Zlín</c:v>
                </c:pt>
                <c:pt idx="12">
                  <c:v>Hořovice</c:v>
                </c:pt>
                <c:pt idx="13">
                  <c:v>Jihlava</c:v>
                </c:pt>
                <c:pt idx="14">
                  <c:v>Nemocnice Milosrd. Bratří</c:v>
                </c:pt>
                <c:pt idx="15">
                  <c:v>Liberec</c:v>
                </c:pt>
                <c:pt idx="16">
                  <c:v>Pardubice</c:v>
                </c:pt>
                <c:pt idx="17">
                  <c:v>Havlíčkův Brod</c:v>
                </c:pt>
                <c:pt idx="18">
                  <c:v>Uherské Hradiště</c:v>
                </c:pt>
                <c:pt idx="19">
                  <c:v>KZ Ústí n.L.</c:v>
                </c:pt>
                <c:pt idx="20">
                  <c:v>FNKV</c:v>
                </c:pt>
                <c:pt idx="21">
                  <c:v>AGEL Ostrava-Vítkovice</c:v>
                </c:pt>
                <c:pt idx="22">
                  <c:v>Mělník</c:v>
                </c:pt>
                <c:pt idx="23">
                  <c:v>Kolín</c:v>
                </c:pt>
                <c:pt idx="24">
                  <c:v>Jablonec nad Nisou</c:v>
                </c:pt>
                <c:pt idx="25">
                  <c:v>AGEL SMN, Šternberk</c:v>
                </c:pt>
                <c:pt idx="26">
                  <c:v>MN Ostrava</c:v>
                </c:pt>
                <c:pt idx="27">
                  <c:v>Mladá Boleslav</c:v>
                </c:pt>
                <c:pt idx="28">
                  <c:v>Třebíč</c:v>
                </c:pt>
                <c:pt idx="29">
                  <c:v>Nymburk</c:v>
                </c:pt>
                <c:pt idx="30">
                  <c:v>Frýdek-Místek</c:v>
                </c:pt>
                <c:pt idx="31">
                  <c:v>Havířov</c:v>
                </c:pt>
                <c:pt idx="32">
                  <c:v>KZ Most</c:v>
                </c:pt>
                <c:pt idx="33">
                  <c:v>Česká Lípa</c:v>
                </c:pt>
                <c:pt idx="34">
                  <c:v>Příbram</c:v>
                </c:pt>
                <c:pt idx="35">
                  <c:v>Náchov</c:v>
                </c:pt>
                <c:pt idx="36">
                  <c:v>Ústí n.O.</c:v>
                </c:pt>
                <c:pt idx="37">
                  <c:v>KZ Teplice</c:v>
                </c:pt>
                <c:pt idx="38">
                  <c:v>Rakovník</c:v>
                </c:pt>
                <c:pt idx="39">
                  <c:v>Vyškov</c:v>
                </c:pt>
                <c:pt idx="40">
                  <c:v>Písek</c:v>
                </c:pt>
                <c:pt idx="41">
                  <c:v>Kroměříž</c:v>
                </c:pt>
                <c:pt idx="42">
                  <c:v>Kyjov</c:v>
                </c:pt>
                <c:pt idx="43">
                  <c:v>Opava</c:v>
                </c:pt>
                <c:pt idx="44">
                  <c:v>Znojmo</c:v>
                </c:pt>
                <c:pt idx="45">
                  <c:v>KKN Karlovy Vary</c:v>
                </c:pt>
                <c:pt idx="46">
                  <c:v>Mulačova nem.</c:v>
                </c:pt>
                <c:pt idx="47">
                  <c:v>Kladno</c:v>
                </c:pt>
                <c:pt idx="48">
                  <c:v>Tábor</c:v>
                </c:pt>
                <c:pt idx="49">
                  <c:v>Šumperk</c:v>
                </c:pt>
                <c:pt idx="50">
                  <c:v>Klatovy</c:v>
                </c:pt>
                <c:pt idx="51">
                  <c:v>Boskovice</c:v>
                </c:pt>
                <c:pt idx="52">
                  <c:v>Svitavy</c:v>
                </c:pt>
                <c:pt idx="53">
                  <c:v>Třinec </c:v>
                </c:pt>
                <c:pt idx="54">
                  <c:v>Roudnice n.L.</c:v>
                </c:pt>
                <c:pt idx="55">
                  <c:v>Vsetín</c:v>
                </c:pt>
                <c:pt idx="56">
                  <c:v>Sokolov</c:v>
                </c:pt>
                <c:pt idx="57">
                  <c:v>Karviná-Ráj</c:v>
                </c:pt>
                <c:pt idx="58">
                  <c:v>Benešov</c:v>
                </c:pt>
                <c:pt idx="59">
                  <c:v>Chrudim</c:v>
                </c:pt>
                <c:pt idx="60">
                  <c:v>Jilemnice</c:v>
                </c:pt>
                <c:pt idx="61">
                  <c:v>Jičín</c:v>
                </c:pt>
                <c:pt idx="62">
                  <c:v>AGEL SMN, Prostějov</c:v>
                </c:pt>
                <c:pt idx="63">
                  <c:v>Břeclav</c:v>
                </c:pt>
                <c:pt idx="64">
                  <c:v>Nové Město na Moravě</c:v>
                </c:pt>
                <c:pt idx="65">
                  <c:v>KZ Litoměřice</c:v>
                </c:pt>
                <c:pt idx="66">
                  <c:v>AGEL SMN, Přerov</c:v>
                </c:pt>
                <c:pt idx="67">
                  <c:v>KZ Chomutov</c:v>
                </c:pt>
                <c:pt idx="68">
                  <c:v>Trutnov</c:v>
                </c:pt>
                <c:pt idx="69">
                  <c:v>Strakonice</c:v>
                </c:pt>
                <c:pt idx="70">
                  <c:v>AGEL Valašské Meziříčí</c:v>
                </c:pt>
                <c:pt idx="71">
                  <c:v>Kadaň</c:v>
                </c:pt>
                <c:pt idx="72">
                  <c:v>Slaný</c:v>
                </c:pt>
                <c:pt idx="73">
                  <c:v>Český Krumlov</c:v>
                </c:pt>
                <c:pt idx="74">
                  <c:v>Pelhřimov</c:v>
                </c:pt>
                <c:pt idx="75">
                  <c:v>AGEL, Nový Jičín</c:v>
                </c:pt>
                <c:pt idx="76">
                  <c:v>Jindřichův Hradec</c:v>
                </c:pt>
                <c:pt idx="77">
                  <c:v>KZ Děčín</c:v>
                </c:pt>
                <c:pt idx="78">
                  <c:v>Rychnov nad Kněžnou</c:v>
                </c:pt>
                <c:pt idx="79">
                  <c:v>SZZ Krnov</c:v>
                </c:pt>
                <c:pt idx="80">
                  <c:v>Ivančice</c:v>
                </c:pt>
                <c:pt idx="81">
                  <c:v>KKN Cheb</c:v>
                </c:pt>
                <c:pt idx="82">
                  <c:v>Čáslav</c:v>
                </c:pt>
                <c:pt idx="83">
                  <c:v>Domažlice</c:v>
                </c:pt>
                <c:pt idx="84">
                  <c:v>Jesenická nem.</c:v>
                </c:pt>
                <c:pt idx="85">
                  <c:v>Prachatice</c:v>
                </c:pt>
              </c:strCache>
            </c:strRef>
          </c:cat>
          <c:val>
            <c:numRef>
              <c:f>List1!$C$2:$C$87</c:f>
              <c:numCache>
                <c:formatCode>General</c:formatCode>
                <c:ptCount val="86"/>
                <c:pt idx="0">
                  <c:v>5087</c:v>
                </c:pt>
                <c:pt idx="1">
                  <c:v>4461</c:v>
                </c:pt>
                <c:pt idx="2">
                  <c:v>3348</c:v>
                </c:pt>
                <c:pt idx="3">
                  <c:v>2676</c:v>
                </c:pt>
                <c:pt idx="4">
                  <c:v>2599</c:v>
                </c:pt>
                <c:pt idx="5">
                  <c:v>2026</c:v>
                </c:pt>
                <c:pt idx="6">
                  <c:v>2017</c:v>
                </c:pt>
                <c:pt idx="7">
                  <c:v>1932</c:v>
                </c:pt>
                <c:pt idx="8">
                  <c:v>1849</c:v>
                </c:pt>
                <c:pt idx="9">
                  <c:v>1839</c:v>
                </c:pt>
                <c:pt idx="10">
                  <c:v>1757</c:v>
                </c:pt>
                <c:pt idx="11">
                  <c:v>1560</c:v>
                </c:pt>
                <c:pt idx="12">
                  <c:v>1437</c:v>
                </c:pt>
                <c:pt idx="13">
                  <c:v>1115</c:v>
                </c:pt>
                <c:pt idx="14">
                  <c:v>1115</c:v>
                </c:pt>
                <c:pt idx="15">
                  <c:v>1090</c:v>
                </c:pt>
                <c:pt idx="16">
                  <c:v>1072</c:v>
                </c:pt>
                <c:pt idx="17">
                  <c:v>1060</c:v>
                </c:pt>
                <c:pt idx="18">
                  <c:v>1060</c:v>
                </c:pt>
                <c:pt idx="19">
                  <c:v>1054</c:v>
                </c:pt>
                <c:pt idx="20">
                  <c:v>1047</c:v>
                </c:pt>
                <c:pt idx="21">
                  <c:v>1004</c:v>
                </c:pt>
                <c:pt idx="22">
                  <c:v>1003</c:v>
                </c:pt>
                <c:pt idx="23">
                  <c:v>985</c:v>
                </c:pt>
                <c:pt idx="24">
                  <c:v>946</c:v>
                </c:pt>
                <c:pt idx="25">
                  <c:v>946</c:v>
                </c:pt>
                <c:pt idx="26">
                  <c:v>915</c:v>
                </c:pt>
                <c:pt idx="27">
                  <c:v>909</c:v>
                </c:pt>
                <c:pt idx="28">
                  <c:v>887</c:v>
                </c:pt>
                <c:pt idx="29">
                  <c:v>882</c:v>
                </c:pt>
                <c:pt idx="30">
                  <c:v>871</c:v>
                </c:pt>
                <c:pt idx="31">
                  <c:v>870</c:v>
                </c:pt>
                <c:pt idx="32">
                  <c:v>867</c:v>
                </c:pt>
                <c:pt idx="33">
                  <c:v>855</c:v>
                </c:pt>
                <c:pt idx="34">
                  <c:v>841</c:v>
                </c:pt>
                <c:pt idx="35">
                  <c:v>822</c:v>
                </c:pt>
                <c:pt idx="36">
                  <c:v>821</c:v>
                </c:pt>
                <c:pt idx="37">
                  <c:v>809</c:v>
                </c:pt>
                <c:pt idx="38">
                  <c:v>802</c:v>
                </c:pt>
                <c:pt idx="39">
                  <c:v>785</c:v>
                </c:pt>
                <c:pt idx="40">
                  <c:v>775</c:v>
                </c:pt>
                <c:pt idx="41">
                  <c:v>756</c:v>
                </c:pt>
                <c:pt idx="42">
                  <c:v>723</c:v>
                </c:pt>
                <c:pt idx="43">
                  <c:v>709</c:v>
                </c:pt>
                <c:pt idx="44">
                  <c:v>694</c:v>
                </c:pt>
                <c:pt idx="45">
                  <c:v>694</c:v>
                </c:pt>
                <c:pt idx="46">
                  <c:v>678</c:v>
                </c:pt>
                <c:pt idx="47">
                  <c:v>671</c:v>
                </c:pt>
                <c:pt idx="48">
                  <c:v>665</c:v>
                </c:pt>
                <c:pt idx="49">
                  <c:v>657</c:v>
                </c:pt>
                <c:pt idx="50">
                  <c:v>640</c:v>
                </c:pt>
                <c:pt idx="51">
                  <c:v>622</c:v>
                </c:pt>
                <c:pt idx="52">
                  <c:v>601</c:v>
                </c:pt>
                <c:pt idx="53">
                  <c:v>595</c:v>
                </c:pt>
                <c:pt idx="54">
                  <c:v>592</c:v>
                </c:pt>
                <c:pt idx="55">
                  <c:v>584</c:v>
                </c:pt>
                <c:pt idx="56">
                  <c:v>572</c:v>
                </c:pt>
                <c:pt idx="57">
                  <c:v>567</c:v>
                </c:pt>
                <c:pt idx="58">
                  <c:v>564</c:v>
                </c:pt>
                <c:pt idx="59">
                  <c:v>561</c:v>
                </c:pt>
                <c:pt idx="60">
                  <c:v>558</c:v>
                </c:pt>
                <c:pt idx="61">
                  <c:v>558</c:v>
                </c:pt>
                <c:pt idx="62">
                  <c:v>544</c:v>
                </c:pt>
                <c:pt idx="63">
                  <c:v>539</c:v>
                </c:pt>
                <c:pt idx="64">
                  <c:v>539</c:v>
                </c:pt>
                <c:pt idx="65">
                  <c:v>527</c:v>
                </c:pt>
                <c:pt idx="66">
                  <c:v>527</c:v>
                </c:pt>
                <c:pt idx="67">
                  <c:v>524</c:v>
                </c:pt>
                <c:pt idx="68">
                  <c:v>519</c:v>
                </c:pt>
                <c:pt idx="69">
                  <c:v>501</c:v>
                </c:pt>
                <c:pt idx="70">
                  <c:v>498</c:v>
                </c:pt>
                <c:pt idx="71">
                  <c:v>497</c:v>
                </c:pt>
                <c:pt idx="72">
                  <c:v>477</c:v>
                </c:pt>
                <c:pt idx="73">
                  <c:v>468</c:v>
                </c:pt>
                <c:pt idx="74">
                  <c:v>462</c:v>
                </c:pt>
                <c:pt idx="75">
                  <c:v>448</c:v>
                </c:pt>
                <c:pt idx="76">
                  <c:v>441</c:v>
                </c:pt>
                <c:pt idx="77">
                  <c:v>435</c:v>
                </c:pt>
                <c:pt idx="78">
                  <c:v>390</c:v>
                </c:pt>
                <c:pt idx="79">
                  <c:v>383</c:v>
                </c:pt>
                <c:pt idx="80">
                  <c:v>350</c:v>
                </c:pt>
                <c:pt idx="81">
                  <c:v>339</c:v>
                </c:pt>
                <c:pt idx="82">
                  <c:v>325</c:v>
                </c:pt>
                <c:pt idx="83">
                  <c:v>257</c:v>
                </c:pt>
                <c:pt idx="84">
                  <c:v>213</c:v>
                </c:pt>
                <c:pt idx="85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D3-4B15-9FB7-7CCD68D73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714939167"/>
        <c:axId val="1714938335"/>
      </c:barChart>
      <c:lineChart>
        <c:grouping val="standard"/>
        <c:varyColors val="0"/>
        <c:ser>
          <c:idx val="1"/>
          <c:order val="1"/>
          <c:tx>
            <c:v>Průmer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List1!$A$2:$A$87</c:f>
              <c:strCache>
                <c:ptCount val="86"/>
                <c:pt idx="0">
                  <c:v>FN Brno</c:v>
                </c:pt>
                <c:pt idx="1">
                  <c:v>UPMD</c:v>
                </c:pt>
                <c:pt idx="2">
                  <c:v>VFN Praha</c:v>
                </c:pt>
                <c:pt idx="3">
                  <c:v>FN Plzeň</c:v>
                </c:pt>
                <c:pt idx="4">
                  <c:v>FN Bulovka</c:v>
                </c:pt>
                <c:pt idx="5">
                  <c:v>FTN</c:v>
                </c:pt>
                <c:pt idx="6">
                  <c:v>FN Ostrava</c:v>
                </c:pt>
                <c:pt idx="7">
                  <c:v>Hradec Králové</c:v>
                </c:pt>
                <c:pt idx="8">
                  <c:v>Olomouc</c:v>
                </c:pt>
                <c:pt idx="9">
                  <c:v>České Budějovice</c:v>
                </c:pt>
                <c:pt idx="10">
                  <c:v>FN Motol</c:v>
                </c:pt>
                <c:pt idx="11">
                  <c:v>Zlín</c:v>
                </c:pt>
                <c:pt idx="12">
                  <c:v>Hořovice</c:v>
                </c:pt>
                <c:pt idx="13">
                  <c:v>Jihlava</c:v>
                </c:pt>
                <c:pt idx="14">
                  <c:v>Nemocnice Milosrd. Bratří</c:v>
                </c:pt>
                <c:pt idx="15">
                  <c:v>Liberec</c:v>
                </c:pt>
                <c:pt idx="16">
                  <c:v>Pardubice</c:v>
                </c:pt>
                <c:pt idx="17">
                  <c:v>Havlíčkův Brod</c:v>
                </c:pt>
                <c:pt idx="18">
                  <c:v>Uherské Hradiště</c:v>
                </c:pt>
                <c:pt idx="19">
                  <c:v>KZ Ústí n.L.</c:v>
                </c:pt>
                <c:pt idx="20">
                  <c:v>FNKV</c:v>
                </c:pt>
                <c:pt idx="21">
                  <c:v>AGEL Ostrava-Vítkovice</c:v>
                </c:pt>
                <c:pt idx="22">
                  <c:v>Mělník</c:v>
                </c:pt>
                <c:pt idx="23">
                  <c:v>Kolín</c:v>
                </c:pt>
                <c:pt idx="24">
                  <c:v>Jablonec nad Nisou</c:v>
                </c:pt>
                <c:pt idx="25">
                  <c:v>AGEL SMN, Šternberk</c:v>
                </c:pt>
                <c:pt idx="26">
                  <c:v>MN Ostrava</c:v>
                </c:pt>
                <c:pt idx="27">
                  <c:v>Mladá Boleslav</c:v>
                </c:pt>
                <c:pt idx="28">
                  <c:v>Třebíč</c:v>
                </c:pt>
                <c:pt idx="29">
                  <c:v>Nymburk</c:v>
                </c:pt>
                <c:pt idx="30">
                  <c:v>Frýdek-Místek</c:v>
                </c:pt>
                <c:pt idx="31">
                  <c:v>Havířov</c:v>
                </c:pt>
                <c:pt idx="32">
                  <c:v>KZ Most</c:v>
                </c:pt>
                <c:pt idx="33">
                  <c:v>Česká Lípa</c:v>
                </c:pt>
                <c:pt idx="34">
                  <c:v>Příbram</c:v>
                </c:pt>
                <c:pt idx="35">
                  <c:v>Náchov</c:v>
                </c:pt>
                <c:pt idx="36">
                  <c:v>Ústí n.O.</c:v>
                </c:pt>
                <c:pt idx="37">
                  <c:v>KZ Teplice</c:v>
                </c:pt>
                <c:pt idx="38">
                  <c:v>Rakovník</c:v>
                </c:pt>
                <c:pt idx="39">
                  <c:v>Vyškov</c:v>
                </c:pt>
                <c:pt idx="40">
                  <c:v>Písek</c:v>
                </c:pt>
                <c:pt idx="41">
                  <c:v>Kroměříž</c:v>
                </c:pt>
                <c:pt idx="42">
                  <c:v>Kyjov</c:v>
                </c:pt>
                <c:pt idx="43">
                  <c:v>Opava</c:v>
                </c:pt>
                <c:pt idx="44">
                  <c:v>Znojmo</c:v>
                </c:pt>
                <c:pt idx="45">
                  <c:v>KKN Karlovy Vary</c:v>
                </c:pt>
                <c:pt idx="46">
                  <c:v>Mulačova nem.</c:v>
                </c:pt>
                <c:pt idx="47">
                  <c:v>Kladno</c:v>
                </c:pt>
                <c:pt idx="48">
                  <c:v>Tábor</c:v>
                </c:pt>
                <c:pt idx="49">
                  <c:v>Šumperk</c:v>
                </c:pt>
                <c:pt idx="50">
                  <c:v>Klatovy</c:v>
                </c:pt>
                <c:pt idx="51">
                  <c:v>Boskovice</c:v>
                </c:pt>
                <c:pt idx="52">
                  <c:v>Svitavy</c:v>
                </c:pt>
                <c:pt idx="53">
                  <c:v>Třinec </c:v>
                </c:pt>
                <c:pt idx="54">
                  <c:v>Roudnice n.L.</c:v>
                </c:pt>
                <c:pt idx="55">
                  <c:v>Vsetín</c:v>
                </c:pt>
                <c:pt idx="56">
                  <c:v>Sokolov</c:v>
                </c:pt>
                <c:pt idx="57">
                  <c:v>Karviná-Ráj</c:v>
                </c:pt>
                <c:pt idx="58">
                  <c:v>Benešov</c:v>
                </c:pt>
                <c:pt idx="59">
                  <c:v>Chrudim</c:v>
                </c:pt>
                <c:pt idx="60">
                  <c:v>Jilemnice</c:v>
                </c:pt>
                <c:pt idx="61">
                  <c:v>Jičín</c:v>
                </c:pt>
                <c:pt idx="62">
                  <c:v>AGEL SMN, Prostějov</c:v>
                </c:pt>
                <c:pt idx="63">
                  <c:v>Břeclav</c:v>
                </c:pt>
                <c:pt idx="64">
                  <c:v>Nové Město na Moravě</c:v>
                </c:pt>
                <c:pt idx="65">
                  <c:v>KZ Litoměřice</c:v>
                </c:pt>
                <c:pt idx="66">
                  <c:v>AGEL SMN, Přerov</c:v>
                </c:pt>
                <c:pt idx="67">
                  <c:v>KZ Chomutov</c:v>
                </c:pt>
                <c:pt idx="68">
                  <c:v>Trutnov</c:v>
                </c:pt>
                <c:pt idx="69">
                  <c:v>Strakonice</c:v>
                </c:pt>
                <c:pt idx="70">
                  <c:v>AGEL Valašské Meziříčí</c:v>
                </c:pt>
                <c:pt idx="71">
                  <c:v>Kadaň</c:v>
                </c:pt>
                <c:pt idx="72">
                  <c:v>Slaný</c:v>
                </c:pt>
                <c:pt idx="73">
                  <c:v>Český Krumlov</c:v>
                </c:pt>
                <c:pt idx="74">
                  <c:v>Pelhřimov</c:v>
                </c:pt>
                <c:pt idx="75">
                  <c:v>AGEL, Nový Jičín</c:v>
                </c:pt>
                <c:pt idx="76">
                  <c:v>Jindřichův Hradec</c:v>
                </c:pt>
                <c:pt idx="77">
                  <c:v>KZ Děčín</c:v>
                </c:pt>
                <c:pt idx="78">
                  <c:v>Rychnov nad Kněžnou</c:v>
                </c:pt>
                <c:pt idx="79">
                  <c:v>SZZ Krnov</c:v>
                </c:pt>
                <c:pt idx="80">
                  <c:v>Ivančice</c:v>
                </c:pt>
                <c:pt idx="81">
                  <c:v>KKN Cheb</c:v>
                </c:pt>
                <c:pt idx="82">
                  <c:v>Čáslav</c:v>
                </c:pt>
                <c:pt idx="83">
                  <c:v>Domažlice</c:v>
                </c:pt>
                <c:pt idx="84">
                  <c:v>Jesenická nem.</c:v>
                </c:pt>
                <c:pt idx="85">
                  <c:v>Prachatice</c:v>
                </c:pt>
              </c:strCache>
            </c:strRef>
          </c:cat>
          <c:val>
            <c:numRef>
              <c:f>List1!$D$2:$D$87</c:f>
              <c:numCache>
                <c:formatCode>General</c:formatCode>
                <c:ptCount val="86"/>
                <c:pt idx="0">
                  <c:v>600</c:v>
                </c:pt>
                <c:pt idx="1">
                  <c:v>600</c:v>
                </c:pt>
                <c:pt idx="2">
                  <c:v>600</c:v>
                </c:pt>
                <c:pt idx="3">
                  <c:v>600</c:v>
                </c:pt>
                <c:pt idx="4">
                  <c:v>600</c:v>
                </c:pt>
                <c:pt idx="5">
                  <c:v>600</c:v>
                </c:pt>
                <c:pt idx="6">
                  <c:v>600</c:v>
                </c:pt>
                <c:pt idx="7">
                  <c:v>600</c:v>
                </c:pt>
                <c:pt idx="8">
                  <c:v>600</c:v>
                </c:pt>
                <c:pt idx="9">
                  <c:v>600</c:v>
                </c:pt>
                <c:pt idx="10">
                  <c:v>600</c:v>
                </c:pt>
                <c:pt idx="11">
                  <c:v>600</c:v>
                </c:pt>
                <c:pt idx="12">
                  <c:v>600</c:v>
                </c:pt>
                <c:pt idx="13">
                  <c:v>600</c:v>
                </c:pt>
                <c:pt idx="14">
                  <c:v>600</c:v>
                </c:pt>
                <c:pt idx="15">
                  <c:v>600</c:v>
                </c:pt>
                <c:pt idx="16">
                  <c:v>600</c:v>
                </c:pt>
                <c:pt idx="17">
                  <c:v>600</c:v>
                </c:pt>
                <c:pt idx="18">
                  <c:v>600</c:v>
                </c:pt>
                <c:pt idx="19">
                  <c:v>600</c:v>
                </c:pt>
                <c:pt idx="20">
                  <c:v>600</c:v>
                </c:pt>
                <c:pt idx="21">
                  <c:v>600</c:v>
                </c:pt>
                <c:pt idx="22">
                  <c:v>600</c:v>
                </c:pt>
                <c:pt idx="23">
                  <c:v>600</c:v>
                </c:pt>
                <c:pt idx="24">
                  <c:v>600</c:v>
                </c:pt>
                <c:pt idx="25">
                  <c:v>600</c:v>
                </c:pt>
                <c:pt idx="26">
                  <c:v>600</c:v>
                </c:pt>
                <c:pt idx="27">
                  <c:v>600</c:v>
                </c:pt>
                <c:pt idx="28">
                  <c:v>600</c:v>
                </c:pt>
                <c:pt idx="29">
                  <c:v>600</c:v>
                </c:pt>
                <c:pt idx="30">
                  <c:v>600</c:v>
                </c:pt>
                <c:pt idx="31">
                  <c:v>600</c:v>
                </c:pt>
                <c:pt idx="32">
                  <c:v>600</c:v>
                </c:pt>
                <c:pt idx="33">
                  <c:v>600</c:v>
                </c:pt>
                <c:pt idx="34">
                  <c:v>600</c:v>
                </c:pt>
                <c:pt idx="35">
                  <c:v>600</c:v>
                </c:pt>
                <c:pt idx="36">
                  <c:v>600</c:v>
                </c:pt>
                <c:pt idx="37">
                  <c:v>600</c:v>
                </c:pt>
                <c:pt idx="38">
                  <c:v>600</c:v>
                </c:pt>
                <c:pt idx="39">
                  <c:v>600</c:v>
                </c:pt>
                <c:pt idx="40">
                  <c:v>600</c:v>
                </c:pt>
                <c:pt idx="41">
                  <c:v>600</c:v>
                </c:pt>
                <c:pt idx="42">
                  <c:v>600</c:v>
                </c:pt>
                <c:pt idx="43">
                  <c:v>600</c:v>
                </c:pt>
                <c:pt idx="44">
                  <c:v>600</c:v>
                </c:pt>
                <c:pt idx="45">
                  <c:v>600</c:v>
                </c:pt>
                <c:pt idx="46">
                  <c:v>600</c:v>
                </c:pt>
                <c:pt idx="47">
                  <c:v>600</c:v>
                </c:pt>
                <c:pt idx="48">
                  <c:v>600</c:v>
                </c:pt>
                <c:pt idx="49">
                  <c:v>600</c:v>
                </c:pt>
                <c:pt idx="50">
                  <c:v>600</c:v>
                </c:pt>
                <c:pt idx="51">
                  <c:v>600</c:v>
                </c:pt>
                <c:pt idx="52">
                  <c:v>600</c:v>
                </c:pt>
                <c:pt idx="53">
                  <c:v>600</c:v>
                </c:pt>
                <c:pt idx="54">
                  <c:v>600</c:v>
                </c:pt>
                <c:pt idx="55">
                  <c:v>600</c:v>
                </c:pt>
                <c:pt idx="56">
                  <c:v>600</c:v>
                </c:pt>
                <c:pt idx="57">
                  <c:v>600</c:v>
                </c:pt>
                <c:pt idx="58">
                  <c:v>600</c:v>
                </c:pt>
                <c:pt idx="59">
                  <c:v>600</c:v>
                </c:pt>
                <c:pt idx="60">
                  <c:v>600</c:v>
                </c:pt>
                <c:pt idx="61">
                  <c:v>600</c:v>
                </c:pt>
                <c:pt idx="62">
                  <c:v>600</c:v>
                </c:pt>
                <c:pt idx="63">
                  <c:v>600</c:v>
                </c:pt>
                <c:pt idx="64">
                  <c:v>600</c:v>
                </c:pt>
                <c:pt idx="65">
                  <c:v>600</c:v>
                </c:pt>
                <c:pt idx="66">
                  <c:v>600</c:v>
                </c:pt>
                <c:pt idx="67">
                  <c:v>600</c:v>
                </c:pt>
                <c:pt idx="68">
                  <c:v>600</c:v>
                </c:pt>
                <c:pt idx="69">
                  <c:v>600</c:v>
                </c:pt>
                <c:pt idx="70">
                  <c:v>600</c:v>
                </c:pt>
                <c:pt idx="71">
                  <c:v>600</c:v>
                </c:pt>
                <c:pt idx="72">
                  <c:v>600</c:v>
                </c:pt>
                <c:pt idx="73">
                  <c:v>600</c:v>
                </c:pt>
                <c:pt idx="74">
                  <c:v>600</c:v>
                </c:pt>
                <c:pt idx="75">
                  <c:v>600</c:v>
                </c:pt>
                <c:pt idx="76">
                  <c:v>600</c:v>
                </c:pt>
                <c:pt idx="77">
                  <c:v>600</c:v>
                </c:pt>
                <c:pt idx="78">
                  <c:v>600</c:v>
                </c:pt>
                <c:pt idx="79">
                  <c:v>600</c:v>
                </c:pt>
                <c:pt idx="80">
                  <c:v>600</c:v>
                </c:pt>
                <c:pt idx="81">
                  <c:v>600</c:v>
                </c:pt>
                <c:pt idx="82">
                  <c:v>600</c:v>
                </c:pt>
                <c:pt idx="83">
                  <c:v>600</c:v>
                </c:pt>
                <c:pt idx="84">
                  <c:v>600</c:v>
                </c:pt>
                <c:pt idx="85">
                  <c:v>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D3-4B15-9FB7-7CCD68D73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4939167"/>
        <c:axId val="1714938335"/>
      </c:lineChart>
      <c:catAx>
        <c:axId val="1714939167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solidFill>
            <a:schemeClr val="bg1">
              <a:alpha val="98000"/>
            </a:schemeClr>
          </a:solidFill>
          <a:ln w="25400" cap="flat" cmpd="sng" algn="ctr">
            <a:solidFill>
              <a:schemeClr val="tx1">
                <a:alpha val="96000"/>
              </a:schemeClr>
            </a:solidFill>
            <a:round/>
          </a:ln>
          <a:effectLst/>
        </c:spPr>
        <c:txPr>
          <a:bodyPr rot="-42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14938335"/>
        <c:crosses val="autoZero"/>
        <c:auto val="1"/>
        <c:lblAlgn val="ctr"/>
        <c:lblOffset val="100"/>
        <c:tickLblSkip val="1"/>
        <c:noMultiLvlLbl val="0"/>
      </c:catAx>
      <c:valAx>
        <c:axId val="171493833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b="1" dirty="0">
                    <a:solidFill>
                      <a:schemeClr val="tx1"/>
                    </a:solidFill>
                  </a:rPr>
                  <a:t>Počet</a:t>
                </a:r>
                <a:r>
                  <a:rPr lang="cs-CZ" b="1" baseline="0" dirty="0">
                    <a:solidFill>
                      <a:schemeClr val="tx1"/>
                    </a:solidFill>
                  </a:rPr>
                  <a:t> porodů</a:t>
                </a:r>
                <a:endParaRPr lang="cs-CZ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3.6762885669763762E-3"/>
              <c:y val="0.324319430285971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14939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rot="-2940000"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099690789448621E-2"/>
          <c:y val="7.4655794335051609E-2"/>
          <c:w val="0.9141502831853372"/>
          <c:h val="0.686924174325999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List1!$C$1</c:f>
              <c:strCache>
                <c:ptCount val="1"/>
                <c:pt idx="0">
                  <c:v>ČR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0F4-4C17-8D09-58A99317C52D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10F4-4C17-8D09-58A99317C52D}"/>
              </c:ext>
            </c:extLst>
          </c:dPt>
          <c:dPt>
            <c:idx val="6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10F4-4C17-8D09-58A99317C52D}"/>
              </c:ext>
            </c:extLst>
          </c:dPt>
          <c:dPt>
            <c:idx val="7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0F4-4C17-8D09-58A99317C52D}"/>
              </c:ext>
            </c:extLst>
          </c:dPt>
          <c:cat>
            <c:strRef>
              <c:f>List1!$A$2:$A$87</c:f>
              <c:strCache>
                <c:ptCount val="86"/>
                <c:pt idx="0">
                  <c:v>KKN Cheb</c:v>
                </c:pt>
                <c:pt idx="1">
                  <c:v>Frýdek-Místek</c:v>
                </c:pt>
                <c:pt idx="2">
                  <c:v>Náchov</c:v>
                </c:pt>
                <c:pt idx="3">
                  <c:v>Tábor</c:v>
                </c:pt>
                <c:pt idx="4">
                  <c:v>AGEL SMN, Prostějov</c:v>
                </c:pt>
                <c:pt idx="5">
                  <c:v>VFN Praha</c:v>
                </c:pt>
                <c:pt idx="6">
                  <c:v>Břeclav</c:v>
                </c:pt>
                <c:pt idx="7">
                  <c:v>AGEL Ostrava-Vítkovice</c:v>
                </c:pt>
                <c:pt idx="8">
                  <c:v>Třinec </c:v>
                </c:pt>
                <c:pt idx="9">
                  <c:v>Nemocnice Milosrd. Bratří</c:v>
                </c:pt>
                <c:pt idx="10">
                  <c:v>Jindřichův Hradec</c:v>
                </c:pt>
                <c:pt idx="11">
                  <c:v>KZ Děčín</c:v>
                </c:pt>
                <c:pt idx="12">
                  <c:v>FN Brno</c:v>
                </c:pt>
                <c:pt idx="13">
                  <c:v>Benešov</c:v>
                </c:pt>
                <c:pt idx="14">
                  <c:v>Vyškov</c:v>
                </c:pt>
                <c:pt idx="15">
                  <c:v>Ivančice</c:v>
                </c:pt>
                <c:pt idx="16">
                  <c:v>AGEL SMN, Přerov</c:v>
                </c:pt>
                <c:pt idx="17">
                  <c:v>Svitavy</c:v>
                </c:pt>
                <c:pt idx="18">
                  <c:v>Třebíč</c:v>
                </c:pt>
                <c:pt idx="19">
                  <c:v>Mělník</c:v>
                </c:pt>
                <c:pt idx="20">
                  <c:v>Roudnice n.L.</c:v>
                </c:pt>
                <c:pt idx="21">
                  <c:v>Rychnov nad Kněžnou</c:v>
                </c:pt>
                <c:pt idx="22">
                  <c:v>FN Plzeň</c:v>
                </c:pt>
                <c:pt idx="23">
                  <c:v>KZ Ústí n.L.</c:v>
                </c:pt>
                <c:pt idx="24">
                  <c:v>Pelhřimov</c:v>
                </c:pt>
                <c:pt idx="25">
                  <c:v>Mladá Boleslav</c:v>
                </c:pt>
                <c:pt idx="26">
                  <c:v>Ústí n.O.</c:v>
                </c:pt>
                <c:pt idx="27">
                  <c:v>Uherské Hradiště</c:v>
                </c:pt>
                <c:pt idx="28">
                  <c:v>Český Krumlov</c:v>
                </c:pt>
                <c:pt idx="29">
                  <c:v>MN Ostrava</c:v>
                </c:pt>
                <c:pt idx="30">
                  <c:v>AGEL SMN, Šternberk</c:v>
                </c:pt>
                <c:pt idx="31">
                  <c:v>Znojmo</c:v>
                </c:pt>
                <c:pt idx="32">
                  <c:v>Jablonec nad Nisou</c:v>
                </c:pt>
                <c:pt idx="33">
                  <c:v>Olomouc</c:v>
                </c:pt>
                <c:pt idx="34">
                  <c:v>Strakonice</c:v>
                </c:pt>
                <c:pt idx="35">
                  <c:v>Slaný</c:v>
                </c:pt>
                <c:pt idx="36">
                  <c:v>FNKV</c:v>
                </c:pt>
                <c:pt idx="37">
                  <c:v>KZ Most</c:v>
                </c:pt>
                <c:pt idx="38">
                  <c:v>Hořovice</c:v>
                </c:pt>
                <c:pt idx="39">
                  <c:v>Zlín</c:v>
                </c:pt>
                <c:pt idx="40">
                  <c:v>Kyjov</c:v>
                </c:pt>
                <c:pt idx="41">
                  <c:v>Vsetín</c:v>
                </c:pt>
                <c:pt idx="42">
                  <c:v>Kladno</c:v>
                </c:pt>
                <c:pt idx="43">
                  <c:v>Opava</c:v>
                </c:pt>
                <c:pt idx="44">
                  <c:v>AGEL Valašské Meziříčí</c:v>
                </c:pt>
                <c:pt idx="45">
                  <c:v>Karviná-Ráj</c:v>
                </c:pt>
                <c:pt idx="46">
                  <c:v>Jičín</c:v>
                </c:pt>
                <c:pt idx="47">
                  <c:v>Havlíčkův Brod</c:v>
                </c:pt>
                <c:pt idx="48">
                  <c:v>FN Ostrava</c:v>
                </c:pt>
                <c:pt idx="49">
                  <c:v>Jihlava</c:v>
                </c:pt>
                <c:pt idx="50">
                  <c:v>Hradec Králové</c:v>
                </c:pt>
                <c:pt idx="51">
                  <c:v>Šumperk</c:v>
                </c:pt>
                <c:pt idx="52">
                  <c:v>Nové Město na Moravě</c:v>
                </c:pt>
                <c:pt idx="53">
                  <c:v>SZZ Krnov</c:v>
                </c:pt>
                <c:pt idx="54">
                  <c:v>KKN Karlovy Vary</c:v>
                </c:pt>
                <c:pt idx="55">
                  <c:v>Písek</c:v>
                </c:pt>
                <c:pt idx="56">
                  <c:v>Havířov</c:v>
                </c:pt>
                <c:pt idx="57">
                  <c:v>Domažlice</c:v>
                </c:pt>
                <c:pt idx="58">
                  <c:v>UPMD</c:v>
                </c:pt>
                <c:pt idx="59">
                  <c:v>AGEL, Nový Jičín</c:v>
                </c:pt>
                <c:pt idx="60">
                  <c:v>FN Motol</c:v>
                </c:pt>
                <c:pt idx="61">
                  <c:v>Česká Lípa</c:v>
                </c:pt>
                <c:pt idx="62">
                  <c:v>FN Bulovka</c:v>
                </c:pt>
                <c:pt idx="63">
                  <c:v>KZ Litoměřice</c:v>
                </c:pt>
                <c:pt idx="64">
                  <c:v>Jesenická nem.</c:v>
                </c:pt>
                <c:pt idx="65">
                  <c:v>Kadaň</c:v>
                </c:pt>
                <c:pt idx="66">
                  <c:v>České Budějovice</c:v>
                </c:pt>
                <c:pt idx="67">
                  <c:v>KZ Chomutov</c:v>
                </c:pt>
                <c:pt idx="68">
                  <c:v>Pardubice</c:v>
                </c:pt>
                <c:pt idx="69">
                  <c:v>Nymburk</c:v>
                </c:pt>
                <c:pt idx="70">
                  <c:v>Kroměříž</c:v>
                </c:pt>
                <c:pt idx="71">
                  <c:v>Prachatice</c:v>
                </c:pt>
                <c:pt idx="72">
                  <c:v>Rakovník</c:v>
                </c:pt>
                <c:pt idx="73">
                  <c:v>Boskovice</c:v>
                </c:pt>
                <c:pt idx="74">
                  <c:v>Klatovy</c:v>
                </c:pt>
                <c:pt idx="75">
                  <c:v>Kolín</c:v>
                </c:pt>
                <c:pt idx="76">
                  <c:v>FTN</c:v>
                </c:pt>
                <c:pt idx="77">
                  <c:v>Sokolov</c:v>
                </c:pt>
                <c:pt idx="78">
                  <c:v>Příbram</c:v>
                </c:pt>
                <c:pt idx="79">
                  <c:v>Chrudim</c:v>
                </c:pt>
                <c:pt idx="80">
                  <c:v>KZ Teplice</c:v>
                </c:pt>
                <c:pt idx="81">
                  <c:v>Trutnov</c:v>
                </c:pt>
                <c:pt idx="82">
                  <c:v>Mulačova nem.</c:v>
                </c:pt>
                <c:pt idx="83">
                  <c:v>Liberec</c:v>
                </c:pt>
                <c:pt idx="84">
                  <c:v>Jilemnice</c:v>
                </c:pt>
                <c:pt idx="85">
                  <c:v>Čáslav</c:v>
                </c:pt>
              </c:strCache>
            </c:strRef>
          </c:cat>
          <c:val>
            <c:numRef>
              <c:f>List1!$C$2:$C$87</c:f>
              <c:numCache>
                <c:formatCode>0.0%</c:formatCode>
                <c:ptCount val="86"/>
                <c:pt idx="0">
                  <c:v>0.51879699248120303</c:v>
                </c:pt>
                <c:pt idx="1">
                  <c:v>0.50273224043715847</c:v>
                </c:pt>
                <c:pt idx="2">
                  <c:v>0.50267379679144386</c:v>
                </c:pt>
                <c:pt idx="3">
                  <c:v>0.49645390070921985</c:v>
                </c:pt>
                <c:pt idx="4">
                  <c:v>0.49579831932773111</c:v>
                </c:pt>
                <c:pt idx="5">
                  <c:v>0.48561403508771928</c:v>
                </c:pt>
                <c:pt idx="6">
                  <c:v>0.47794117647058826</c:v>
                </c:pt>
                <c:pt idx="7">
                  <c:v>0.47368421052631576</c:v>
                </c:pt>
                <c:pt idx="8">
                  <c:v>0.47058823529411764</c:v>
                </c:pt>
                <c:pt idx="9">
                  <c:v>0.46808510638297873</c:v>
                </c:pt>
                <c:pt idx="10">
                  <c:v>0.46551724137931033</c:v>
                </c:pt>
                <c:pt idx="11">
                  <c:v>0.46</c:v>
                </c:pt>
                <c:pt idx="12">
                  <c:v>0.45537757437070936</c:v>
                </c:pt>
                <c:pt idx="13">
                  <c:v>0.4460431654676259</c:v>
                </c:pt>
                <c:pt idx="14">
                  <c:v>0.42753623188405798</c:v>
                </c:pt>
                <c:pt idx="15">
                  <c:v>0.42105263157894735</c:v>
                </c:pt>
                <c:pt idx="16">
                  <c:v>0.42028985507246375</c:v>
                </c:pt>
                <c:pt idx="17">
                  <c:v>0.41772151898734178</c:v>
                </c:pt>
                <c:pt idx="18">
                  <c:v>0.41532258064516131</c:v>
                </c:pt>
                <c:pt idx="19">
                  <c:v>0.40942028985507245</c:v>
                </c:pt>
                <c:pt idx="20">
                  <c:v>0.40769230769230769</c:v>
                </c:pt>
                <c:pt idx="21">
                  <c:v>0.40740740740740738</c:v>
                </c:pt>
                <c:pt idx="22">
                  <c:v>0.39932885906040266</c:v>
                </c:pt>
                <c:pt idx="23">
                  <c:v>0.39687499999999998</c:v>
                </c:pt>
                <c:pt idx="24">
                  <c:v>0.39473684210526316</c:v>
                </c:pt>
                <c:pt idx="25">
                  <c:v>0.39436619718309857</c:v>
                </c:pt>
                <c:pt idx="26">
                  <c:v>0.39090909090909093</c:v>
                </c:pt>
                <c:pt idx="27">
                  <c:v>0.38461538461538464</c:v>
                </c:pt>
                <c:pt idx="28">
                  <c:v>0.38235294117647056</c:v>
                </c:pt>
                <c:pt idx="29">
                  <c:v>0.38222222222222224</c:v>
                </c:pt>
                <c:pt idx="30">
                  <c:v>0.37804878048780488</c:v>
                </c:pt>
                <c:pt idx="31">
                  <c:v>0.37440758293838861</c:v>
                </c:pt>
                <c:pt idx="32">
                  <c:v>0.37391304347826088</c:v>
                </c:pt>
                <c:pt idx="33">
                  <c:v>0.3728813559322034</c:v>
                </c:pt>
                <c:pt idx="34">
                  <c:v>0.36799999999999999</c:v>
                </c:pt>
                <c:pt idx="35">
                  <c:v>0.36521739130434783</c:v>
                </c:pt>
                <c:pt idx="36">
                  <c:v>0.36363636363636365</c:v>
                </c:pt>
                <c:pt idx="37">
                  <c:v>0.36153846153846153</c:v>
                </c:pt>
                <c:pt idx="38">
                  <c:v>0.35897435897435898</c:v>
                </c:pt>
                <c:pt idx="39">
                  <c:v>0.35655737704918034</c:v>
                </c:pt>
                <c:pt idx="40">
                  <c:v>0.35526315789473684</c:v>
                </c:pt>
                <c:pt idx="41">
                  <c:v>0.35119047619047616</c:v>
                </c:pt>
                <c:pt idx="42">
                  <c:v>0.35106382978723405</c:v>
                </c:pt>
                <c:pt idx="43">
                  <c:v>0.34426229508196721</c:v>
                </c:pt>
                <c:pt idx="44">
                  <c:v>0.34285714285714286</c:v>
                </c:pt>
                <c:pt idx="45">
                  <c:v>0.33734939759036142</c:v>
                </c:pt>
                <c:pt idx="46">
                  <c:v>0.33333333333333331</c:v>
                </c:pt>
                <c:pt idx="47">
                  <c:v>0.33006535947712418</c:v>
                </c:pt>
                <c:pt idx="48">
                  <c:v>0.3293591654247392</c:v>
                </c:pt>
                <c:pt idx="49">
                  <c:v>0.32926829268292684</c:v>
                </c:pt>
                <c:pt idx="50">
                  <c:v>0.32284768211920528</c:v>
                </c:pt>
                <c:pt idx="51">
                  <c:v>0.3188405797101449</c:v>
                </c:pt>
                <c:pt idx="52">
                  <c:v>0.31818181818181818</c:v>
                </c:pt>
                <c:pt idx="53">
                  <c:v>0.31818181818181818</c:v>
                </c:pt>
                <c:pt idx="54">
                  <c:v>0.31654676258992803</c:v>
                </c:pt>
                <c:pt idx="55">
                  <c:v>0.31472081218274112</c:v>
                </c:pt>
                <c:pt idx="56">
                  <c:v>0.31395348837209303</c:v>
                </c:pt>
                <c:pt idx="57">
                  <c:v>0.31372549019607843</c:v>
                </c:pt>
                <c:pt idx="58">
                  <c:v>0.30499177180471748</c:v>
                </c:pt>
                <c:pt idx="59">
                  <c:v>0.2975206611570248</c:v>
                </c:pt>
                <c:pt idx="60">
                  <c:v>0.29468599033816423</c:v>
                </c:pt>
                <c:pt idx="61">
                  <c:v>0.28708133971291866</c:v>
                </c:pt>
                <c:pt idx="62">
                  <c:v>0.28600823045267487</c:v>
                </c:pt>
                <c:pt idx="63">
                  <c:v>0.28205128205128205</c:v>
                </c:pt>
                <c:pt idx="64">
                  <c:v>0.27848101265822783</c:v>
                </c:pt>
                <c:pt idx="65">
                  <c:v>0.27272727272727271</c:v>
                </c:pt>
                <c:pt idx="66">
                  <c:v>0.26101694915254237</c:v>
                </c:pt>
                <c:pt idx="67">
                  <c:v>0.2608695652173913</c:v>
                </c:pt>
                <c:pt idx="68">
                  <c:v>0.23381294964028776</c:v>
                </c:pt>
                <c:pt idx="69">
                  <c:v>0.22529644268774704</c:v>
                </c:pt>
                <c:pt idx="70">
                  <c:v>0.21904761904761905</c:v>
                </c:pt>
                <c:pt idx="71">
                  <c:v>0.21621621621621623</c:v>
                </c:pt>
                <c:pt idx="72">
                  <c:v>0.19767441860465115</c:v>
                </c:pt>
                <c:pt idx="73">
                  <c:v>0.18796992481203006</c:v>
                </c:pt>
                <c:pt idx="74">
                  <c:v>0.18222222222222223</c:v>
                </c:pt>
                <c:pt idx="75">
                  <c:v>0.18124999999999999</c:v>
                </c:pt>
                <c:pt idx="76">
                  <c:v>0.17372881355932204</c:v>
                </c:pt>
                <c:pt idx="77">
                  <c:v>0.15306122448979592</c:v>
                </c:pt>
                <c:pt idx="78">
                  <c:v>0.125</c:v>
                </c:pt>
                <c:pt idx="79">
                  <c:v>0.11194029850746269</c:v>
                </c:pt>
                <c:pt idx="80">
                  <c:v>7.8431372549019607E-2</c:v>
                </c:pt>
                <c:pt idx="81">
                  <c:v>6.4285714285714279E-2</c:v>
                </c:pt>
                <c:pt idx="82">
                  <c:v>5.737704918032787E-2</c:v>
                </c:pt>
                <c:pt idx="83">
                  <c:v>4.779411764705882E-2</c:v>
                </c:pt>
                <c:pt idx="84">
                  <c:v>4.2372881355932202E-2</c:v>
                </c:pt>
                <c:pt idx="85">
                  <c:v>1.0526315789473684E-2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0F4-4C17-8D09-58A99317C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714939167"/>
        <c:axId val="1714938335"/>
      </c:barChart>
      <c:lineChart>
        <c:grouping val="standard"/>
        <c:varyColors val="0"/>
        <c:ser>
          <c:idx val="1"/>
          <c:order val="1"/>
          <c:tx>
            <c:v>průměr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AAB0-4342-9DE8-26A94843CA72}"/>
              </c:ext>
            </c:extLst>
          </c:dPt>
          <c:dPt>
            <c:idx val="34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AAB0-4342-9DE8-26A94843CA72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AAB0-4342-9DE8-26A94843CA72}"/>
              </c:ext>
            </c:extLst>
          </c:dPt>
          <c:dPt>
            <c:idx val="85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AAB0-4342-9DE8-26A94843CA72}"/>
              </c:ext>
            </c:extLst>
          </c:dPt>
          <c:val>
            <c:numRef>
              <c:f>List1!$D$2:$D$87</c:f>
              <c:numCache>
                <c:formatCode>General</c:formatCode>
                <c:ptCount val="86"/>
                <c:pt idx="0">
                  <c:v>0.34030632991460713</c:v>
                </c:pt>
                <c:pt idx="1">
                  <c:v>0.34030632991460713</c:v>
                </c:pt>
                <c:pt idx="2">
                  <c:v>0.34030632991460702</c:v>
                </c:pt>
                <c:pt idx="3">
                  <c:v>0.34030632991460702</c:v>
                </c:pt>
                <c:pt idx="4">
                  <c:v>0.34030632991460702</c:v>
                </c:pt>
                <c:pt idx="5">
                  <c:v>0.34030632991460702</c:v>
                </c:pt>
                <c:pt idx="6">
                  <c:v>0.34030632991460702</c:v>
                </c:pt>
                <c:pt idx="7">
                  <c:v>0.34030632991460702</c:v>
                </c:pt>
                <c:pt idx="8">
                  <c:v>0.34030632991460702</c:v>
                </c:pt>
                <c:pt idx="9">
                  <c:v>0.34030632991460702</c:v>
                </c:pt>
                <c:pt idx="10">
                  <c:v>0.34030632991460702</c:v>
                </c:pt>
                <c:pt idx="11">
                  <c:v>0.34030632991460702</c:v>
                </c:pt>
                <c:pt idx="12">
                  <c:v>0.34030632991460702</c:v>
                </c:pt>
                <c:pt idx="13">
                  <c:v>0.34030632991460702</c:v>
                </c:pt>
                <c:pt idx="14">
                  <c:v>0.34030632991460702</c:v>
                </c:pt>
                <c:pt idx="15">
                  <c:v>0.34030632991460702</c:v>
                </c:pt>
                <c:pt idx="16">
                  <c:v>0.34030632991460702</c:v>
                </c:pt>
                <c:pt idx="17">
                  <c:v>0.34030632991460702</c:v>
                </c:pt>
                <c:pt idx="18">
                  <c:v>0.34030632991460702</c:v>
                </c:pt>
                <c:pt idx="19">
                  <c:v>0.34030632991460702</c:v>
                </c:pt>
                <c:pt idx="20">
                  <c:v>0.34030632991460702</c:v>
                </c:pt>
                <c:pt idx="21">
                  <c:v>0.34030632991460702</c:v>
                </c:pt>
                <c:pt idx="22">
                  <c:v>0.34030632991460702</c:v>
                </c:pt>
                <c:pt idx="23">
                  <c:v>0.34030632991460702</c:v>
                </c:pt>
                <c:pt idx="24">
                  <c:v>0.34030632991460702</c:v>
                </c:pt>
                <c:pt idx="25">
                  <c:v>0.34030632991460702</c:v>
                </c:pt>
                <c:pt idx="26">
                  <c:v>0.34030632991460702</c:v>
                </c:pt>
                <c:pt idx="27">
                  <c:v>0.34030632991460702</c:v>
                </c:pt>
                <c:pt idx="28">
                  <c:v>0.34030632991460702</c:v>
                </c:pt>
                <c:pt idx="29">
                  <c:v>0.34030632991460702</c:v>
                </c:pt>
                <c:pt idx="30">
                  <c:v>0.34030632991460702</c:v>
                </c:pt>
                <c:pt idx="31">
                  <c:v>0.34030632991460702</c:v>
                </c:pt>
                <c:pt idx="32">
                  <c:v>0.34030632991460702</c:v>
                </c:pt>
                <c:pt idx="33">
                  <c:v>0.34030632991460702</c:v>
                </c:pt>
                <c:pt idx="34">
                  <c:v>0.34030632991460702</c:v>
                </c:pt>
                <c:pt idx="35">
                  <c:v>0.34030632991460702</c:v>
                </c:pt>
                <c:pt idx="36">
                  <c:v>0.34030632991460702</c:v>
                </c:pt>
                <c:pt idx="37">
                  <c:v>0.34030632991460702</c:v>
                </c:pt>
                <c:pt idx="38">
                  <c:v>0.34030632991460702</c:v>
                </c:pt>
                <c:pt idx="39">
                  <c:v>0.34030632991460702</c:v>
                </c:pt>
                <c:pt idx="40">
                  <c:v>0.34030632991460702</c:v>
                </c:pt>
                <c:pt idx="41">
                  <c:v>0.34030632991460702</c:v>
                </c:pt>
                <c:pt idx="42">
                  <c:v>0.34030632991460702</c:v>
                </c:pt>
                <c:pt idx="43">
                  <c:v>0.34030632991460702</c:v>
                </c:pt>
                <c:pt idx="44">
                  <c:v>0.34030632991460702</c:v>
                </c:pt>
                <c:pt idx="45">
                  <c:v>0.34030632991460702</c:v>
                </c:pt>
                <c:pt idx="46">
                  <c:v>0.34030632991460702</c:v>
                </c:pt>
                <c:pt idx="47">
                  <c:v>0.34030632991460702</c:v>
                </c:pt>
                <c:pt idx="48">
                  <c:v>0.34030632991460702</c:v>
                </c:pt>
                <c:pt idx="49">
                  <c:v>0.34030632991460702</c:v>
                </c:pt>
                <c:pt idx="50">
                  <c:v>0.34030632991460702</c:v>
                </c:pt>
                <c:pt idx="51">
                  <c:v>0.34030632991460702</c:v>
                </c:pt>
                <c:pt idx="52">
                  <c:v>0.34030632991460702</c:v>
                </c:pt>
                <c:pt idx="53">
                  <c:v>0.34030632991460702</c:v>
                </c:pt>
                <c:pt idx="54">
                  <c:v>0.34030632991460702</c:v>
                </c:pt>
                <c:pt idx="55">
                  <c:v>0.34030632991460702</c:v>
                </c:pt>
                <c:pt idx="56">
                  <c:v>0.34030632991460702</c:v>
                </c:pt>
                <c:pt idx="57">
                  <c:v>0.34030632991460702</c:v>
                </c:pt>
                <c:pt idx="58">
                  <c:v>0.34030632991460702</c:v>
                </c:pt>
                <c:pt idx="59">
                  <c:v>0.34030632991460702</c:v>
                </c:pt>
                <c:pt idx="60">
                  <c:v>0.34030632991460702</c:v>
                </c:pt>
                <c:pt idx="61">
                  <c:v>0.34030632991460702</c:v>
                </c:pt>
                <c:pt idx="62">
                  <c:v>0.34030632991460702</c:v>
                </c:pt>
                <c:pt idx="63">
                  <c:v>0.34030632991460702</c:v>
                </c:pt>
                <c:pt idx="64">
                  <c:v>0.34030632991460702</c:v>
                </c:pt>
                <c:pt idx="65">
                  <c:v>0.34030632991460702</c:v>
                </c:pt>
                <c:pt idx="66">
                  <c:v>0.34030632991460702</c:v>
                </c:pt>
                <c:pt idx="67">
                  <c:v>0.34030632991460702</c:v>
                </c:pt>
                <c:pt idx="68">
                  <c:v>0.34030632991460702</c:v>
                </c:pt>
                <c:pt idx="69">
                  <c:v>0.34030632991460702</c:v>
                </c:pt>
                <c:pt idx="70">
                  <c:v>0.34030632991460702</c:v>
                </c:pt>
                <c:pt idx="71">
                  <c:v>0.34030632991460702</c:v>
                </c:pt>
                <c:pt idx="72">
                  <c:v>0.34030632991460702</c:v>
                </c:pt>
                <c:pt idx="73">
                  <c:v>0.34030632991460702</c:v>
                </c:pt>
                <c:pt idx="74">
                  <c:v>0.34030632991460702</c:v>
                </c:pt>
                <c:pt idx="75">
                  <c:v>0.34030632991460702</c:v>
                </c:pt>
                <c:pt idx="76">
                  <c:v>0.34030632991460702</c:v>
                </c:pt>
                <c:pt idx="77">
                  <c:v>0.34030632991460702</c:v>
                </c:pt>
                <c:pt idx="78">
                  <c:v>0.34030632991460702</c:v>
                </c:pt>
                <c:pt idx="79">
                  <c:v>0.34030632991460702</c:v>
                </c:pt>
                <c:pt idx="80">
                  <c:v>0.34030632991460702</c:v>
                </c:pt>
                <c:pt idx="81">
                  <c:v>0.34030632991460702</c:v>
                </c:pt>
                <c:pt idx="82">
                  <c:v>0.34030632991460702</c:v>
                </c:pt>
                <c:pt idx="83">
                  <c:v>0.34030632991460702</c:v>
                </c:pt>
                <c:pt idx="84">
                  <c:v>0.34030632991460702</c:v>
                </c:pt>
                <c:pt idx="85">
                  <c:v>0.34030632991460702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0F4-4C17-8D09-58A99317C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4939167"/>
        <c:axId val="1714938335"/>
      </c:lineChart>
      <c:catAx>
        <c:axId val="1714939167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solidFill>
            <a:schemeClr val="bg1">
              <a:alpha val="98000"/>
            </a:schemeClr>
          </a:solidFill>
          <a:ln w="25400" cap="flat" cmpd="sng" algn="ctr">
            <a:solidFill>
              <a:schemeClr val="tx1">
                <a:alpha val="96000"/>
              </a:schemeClr>
            </a:solidFill>
            <a:round/>
          </a:ln>
          <a:effectLst/>
        </c:spPr>
        <c:txPr>
          <a:bodyPr rot="-42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14938335"/>
        <c:crosses val="autoZero"/>
        <c:auto val="1"/>
        <c:lblAlgn val="ctr"/>
        <c:lblOffset val="100"/>
        <c:tickLblSkip val="1"/>
        <c:noMultiLvlLbl val="0"/>
      </c:catAx>
      <c:valAx>
        <c:axId val="171493833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b="1" dirty="0">
                    <a:solidFill>
                      <a:schemeClr val="tx1"/>
                    </a:solidFill>
                  </a:rPr>
                  <a:t>Podíl</a:t>
                </a:r>
                <a:r>
                  <a:rPr lang="cs-CZ" b="1" baseline="0" dirty="0">
                    <a:solidFill>
                      <a:schemeClr val="tx1"/>
                    </a:solidFill>
                  </a:rPr>
                  <a:t> z celkového počtu porodů (v procentech)</a:t>
                </a:r>
                <a:endParaRPr lang="cs-CZ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3.6762885669763762E-3"/>
              <c:y val="0.143050864723741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14939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146975329343582E-2"/>
          <c:y val="4.3389152968411997E-2"/>
          <c:w val="0.94385302467065646"/>
          <c:h val="0.938294825675597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Sheet1!$A$2:$A$82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Sheet1!$B$2:$B$82</c:f>
              <c:numCache>
                <c:formatCode>0</c:formatCode>
                <c:ptCount val="81"/>
                <c:pt idx="0">
                  <c:v>821</c:v>
                </c:pt>
                <c:pt idx="1">
                  <c:v>820</c:v>
                </c:pt>
                <c:pt idx="2">
                  <c:v>712</c:v>
                </c:pt>
                <c:pt idx="3">
                  <c:v>659</c:v>
                </c:pt>
                <c:pt idx="4">
                  <c:v>584</c:v>
                </c:pt>
                <c:pt idx="5">
                  <c:v>532</c:v>
                </c:pt>
                <c:pt idx="6">
                  <c:v>470</c:v>
                </c:pt>
                <c:pt idx="7">
                  <c:v>440</c:v>
                </c:pt>
                <c:pt idx="8">
                  <c:v>421</c:v>
                </c:pt>
                <c:pt idx="9">
                  <c:v>411</c:v>
                </c:pt>
                <c:pt idx="10">
                  <c:v>404</c:v>
                </c:pt>
                <c:pt idx="11">
                  <c:v>385</c:v>
                </c:pt>
                <c:pt idx="12">
                  <c:v>370</c:v>
                </c:pt>
                <c:pt idx="13">
                  <c:v>369</c:v>
                </c:pt>
                <c:pt idx="14">
                  <c:v>369</c:v>
                </c:pt>
                <c:pt idx="15">
                  <c:v>366</c:v>
                </c:pt>
                <c:pt idx="16">
                  <c:v>351</c:v>
                </c:pt>
                <c:pt idx="17">
                  <c:v>319</c:v>
                </c:pt>
                <c:pt idx="18">
                  <c:v>311</c:v>
                </c:pt>
                <c:pt idx="19">
                  <c:v>304</c:v>
                </c:pt>
                <c:pt idx="20">
                  <c:v>298</c:v>
                </c:pt>
                <c:pt idx="21">
                  <c:v>295</c:v>
                </c:pt>
                <c:pt idx="22">
                  <c:v>292</c:v>
                </c:pt>
                <c:pt idx="23">
                  <c:v>281</c:v>
                </c:pt>
                <c:pt idx="24">
                  <c:v>280</c:v>
                </c:pt>
                <c:pt idx="25">
                  <c:v>279</c:v>
                </c:pt>
                <c:pt idx="26">
                  <c:v>278</c:v>
                </c:pt>
                <c:pt idx="27">
                  <c:v>277</c:v>
                </c:pt>
                <c:pt idx="28">
                  <c:v>276</c:v>
                </c:pt>
                <c:pt idx="29">
                  <c:v>276</c:v>
                </c:pt>
                <c:pt idx="30">
                  <c:v>274</c:v>
                </c:pt>
                <c:pt idx="31">
                  <c:v>273</c:v>
                </c:pt>
                <c:pt idx="32">
                  <c:v>270</c:v>
                </c:pt>
                <c:pt idx="33">
                  <c:v>268</c:v>
                </c:pt>
                <c:pt idx="34">
                  <c:v>260</c:v>
                </c:pt>
                <c:pt idx="35">
                  <c:v>259</c:v>
                </c:pt>
                <c:pt idx="36">
                  <c:v>257</c:v>
                </c:pt>
                <c:pt idx="37">
                  <c:v>255</c:v>
                </c:pt>
                <c:pt idx="38">
                  <c:v>244</c:v>
                </c:pt>
                <c:pt idx="39">
                  <c:v>240</c:v>
                </c:pt>
                <c:pt idx="40">
                  <c:v>229</c:v>
                </c:pt>
                <c:pt idx="41">
                  <c:v>228</c:v>
                </c:pt>
                <c:pt idx="42">
                  <c:v>226</c:v>
                </c:pt>
                <c:pt idx="43">
                  <c:v>224</c:v>
                </c:pt>
                <c:pt idx="44">
                  <c:v>221</c:v>
                </c:pt>
                <c:pt idx="45">
                  <c:v>219</c:v>
                </c:pt>
                <c:pt idx="46">
                  <c:v>213</c:v>
                </c:pt>
                <c:pt idx="47">
                  <c:v>213</c:v>
                </c:pt>
                <c:pt idx="48">
                  <c:v>209</c:v>
                </c:pt>
                <c:pt idx="49">
                  <c:v>207</c:v>
                </c:pt>
                <c:pt idx="50">
                  <c:v>205</c:v>
                </c:pt>
                <c:pt idx="51">
                  <c:v>204</c:v>
                </c:pt>
                <c:pt idx="52">
                  <c:v>201</c:v>
                </c:pt>
                <c:pt idx="53">
                  <c:v>198</c:v>
                </c:pt>
                <c:pt idx="54">
                  <c:v>193</c:v>
                </c:pt>
                <c:pt idx="55">
                  <c:v>192</c:v>
                </c:pt>
                <c:pt idx="56">
                  <c:v>191</c:v>
                </c:pt>
                <c:pt idx="57">
                  <c:v>185</c:v>
                </c:pt>
                <c:pt idx="58">
                  <c:v>184</c:v>
                </c:pt>
                <c:pt idx="59">
                  <c:v>181</c:v>
                </c:pt>
                <c:pt idx="60">
                  <c:v>180</c:v>
                </c:pt>
                <c:pt idx="61">
                  <c:v>179</c:v>
                </c:pt>
                <c:pt idx="62">
                  <c:v>177</c:v>
                </c:pt>
                <c:pt idx="63">
                  <c:v>174</c:v>
                </c:pt>
                <c:pt idx="64">
                  <c:v>171</c:v>
                </c:pt>
                <c:pt idx="65">
                  <c:v>168</c:v>
                </c:pt>
                <c:pt idx="66">
                  <c:v>167</c:v>
                </c:pt>
                <c:pt idx="67">
                  <c:v>157</c:v>
                </c:pt>
                <c:pt idx="68">
                  <c:v>154</c:v>
                </c:pt>
                <c:pt idx="69">
                  <c:v>150</c:v>
                </c:pt>
                <c:pt idx="70">
                  <c:v>145</c:v>
                </c:pt>
                <c:pt idx="71">
                  <c:v>140</c:v>
                </c:pt>
                <c:pt idx="72">
                  <c:v>139</c:v>
                </c:pt>
                <c:pt idx="73">
                  <c:v>134</c:v>
                </c:pt>
                <c:pt idx="74">
                  <c:v>128</c:v>
                </c:pt>
                <c:pt idx="75">
                  <c:v>128</c:v>
                </c:pt>
                <c:pt idx="76">
                  <c:v>128</c:v>
                </c:pt>
                <c:pt idx="77">
                  <c:v>113</c:v>
                </c:pt>
                <c:pt idx="78">
                  <c:v>83</c:v>
                </c:pt>
                <c:pt idx="79">
                  <c:v>77</c:v>
                </c:pt>
                <c:pt idx="8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74-41A4-9902-A36C1BC0E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7"/>
        <c:axId val="1522788720"/>
        <c:axId val="1522782480"/>
      </c:barChart>
      <c:catAx>
        <c:axId val="1522788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22782480"/>
        <c:crosses val="autoZero"/>
        <c:auto val="1"/>
        <c:lblAlgn val="ctr"/>
        <c:lblOffset val="100"/>
        <c:noMultiLvlLbl val="0"/>
      </c:catAx>
      <c:valAx>
        <c:axId val="1522782480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2788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0.08721</cdr:x>
      <cdr:y>0.51605</cdr:y>
    </cdr:from>
    <cdr:to>
      <cdr:x>0.9884</cdr:x>
      <cdr:y>0.51605</cdr:y>
    </cdr:to>
    <cdr:cxnSp macro="">
      <cdr:nvCxnSpPr>
        <cdr:cNvPr id="3" name="Přímá spojnice 2">
          <a:extLst xmlns:a="http://schemas.openxmlformats.org/drawingml/2006/main">
            <a:ext uri="{FF2B5EF4-FFF2-40B4-BE49-F238E27FC236}">
              <a16:creationId xmlns:a16="http://schemas.microsoft.com/office/drawing/2014/main" id="{773FE7A8-0A71-14E0-5111-5B4A569813C6}"/>
            </a:ext>
          </a:extLst>
        </cdr:cNvPr>
        <cdr:cNvCxnSpPr/>
      </cdr:nvCxnSpPr>
      <cdr:spPr>
        <a:xfrm xmlns:a="http://schemas.openxmlformats.org/drawingml/2006/main">
          <a:off x="1002813" y="2673327"/>
          <a:ext cx="10363200" cy="0"/>
        </a:xfrm>
        <a:prstGeom xmlns:a="http://schemas.openxmlformats.org/drawingml/2006/main" prst="line">
          <a:avLst/>
        </a:prstGeom>
        <a:ln xmlns:a="http://schemas.openxmlformats.org/drawingml/2006/main" w="19050" cmpd="sng">
          <a:solidFill>
            <a:schemeClr val="tx1">
              <a:lumMod val="50000"/>
              <a:lumOff val="50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0.61958</cdr:x>
      <cdr:y>0.33254</cdr:y>
    </cdr:from>
    <cdr:to>
      <cdr:x>0.67813</cdr:x>
      <cdr:y>0.50703</cdr:y>
    </cdr:to>
    <cdr:sp macro="" textlink="">
      <cdr:nvSpPr>
        <cdr:cNvPr id="4" name="TextovéPole 1">
          <a:extLst xmlns:a="http://schemas.openxmlformats.org/drawingml/2006/main">
            <a:ext uri="{FF2B5EF4-FFF2-40B4-BE49-F238E27FC236}">
              <a16:creationId xmlns:a16="http://schemas.microsoft.com/office/drawing/2014/main" id="{3B7366AD-50D6-B0A0-C8F7-00A6A28581C9}"/>
            </a:ext>
          </a:extLst>
        </cdr:cNvPr>
        <cdr:cNvSpPr txBox="1"/>
      </cdr:nvSpPr>
      <cdr:spPr>
        <a:xfrm xmlns:a="http://schemas.openxmlformats.org/drawingml/2006/main">
          <a:off x="7124804" y="1722702"/>
          <a:ext cx="673291" cy="903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4800" dirty="0">
              <a:solidFill>
                <a:srgbClr val="FF0000"/>
              </a:solidFill>
              <a:latin typeface="Arial Black" panose="020B0A04020102020204" pitchFamily="34" charset="0"/>
            </a:rPr>
            <a:t>!!</a:t>
          </a:r>
        </a:p>
      </cdr:txBody>
    </cdr:sp>
  </cdr:relSizeAnchor>
  <cdr:relSizeAnchor xmlns:cdr="http://schemas.openxmlformats.org/drawingml/2006/chartDrawing">
    <cdr:from>
      <cdr:x>0.6044</cdr:x>
      <cdr:y>0.48092</cdr:y>
    </cdr:from>
    <cdr:to>
      <cdr:x>0.70488</cdr:x>
      <cdr:y>0.48092</cdr:y>
    </cdr:to>
    <cdr:cxnSp macro="">
      <cdr:nvCxnSpPr>
        <cdr:cNvPr id="5" name="Přímá spojnice se šipkou 4">
          <a:extLst xmlns:a="http://schemas.openxmlformats.org/drawingml/2006/main">
            <a:ext uri="{FF2B5EF4-FFF2-40B4-BE49-F238E27FC236}">
              <a16:creationId xmlns:a16="http://schemas.microsoft.com/office/drawing/2014/main" id="{BE5F1EA9-5E77-D5C8-40C3-F071E0FA70E1}"/>
            </a:ext>
          </a:extLst>
        </cdr:cNvPr>
        <cdr:cNvCxnSpPr/>
      </cdr:nvCxnSpPr>
      <cdr:spPr>
        <a:xfrm xmlns:a="http://schemas.openxmlformats.org/drawingml/2006/main">
          <a:off x="6950243" y="2491370"/>
          <a:ext cx="1155462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6B4E5-EC4A-485A-8AF0-7070993898B5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7DFE0-C57D-47DE-AB46-D076F0E790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2747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01297-39E0-5EF1-0C51-C77D4C5A6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C46C829-F112-7ACF-65ED-07F56D65C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8C78197-B787-6C0E-5B7E-4D928C099D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HZ1202501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911A4A4-6CE2-5919-83FD-DB15D4D474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7FAF74-7B26-4960-B3A2-9434BAEC7F0B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071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F7E47-C270-9786-2EEE-08B421D0C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F5EC1B3-E347-DDB9-FEDA-08A03A9049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2DAFA6F-0E73-05E1-DCDE-45574C0FB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KB120250923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74CCDB2-4B54-6962-291D-88C8C7C96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3BDBF4-A65A-4E86-8D13-3641195D3E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018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40EA2-1F1F-71E2-46D8-9481A9E17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E48533A-0299-7451-E412-88E9BD39E9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8850464-A738-D708-0762-CBB6C0892E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KB120250923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200FA6B-E162-27C2-26DC-CEEE3FDFB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3BDBF4-A65A-4E86-8D13-3641195D3E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512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HZ1 202508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1AF837-B3B6-4566-93E0-13E513CD3A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736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4A7F5-FE0C-2E97-B493-6E49F5E1D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23DDF46-3B22-F098-14BE-86D3AEF56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6790D10-F25B-A433-6241-29C869B1B5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AL120250819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71457DC-4730-C37A-FA5B-10284367D8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52C68A-7414-47CD-B786-53FC7BDEE6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226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OS1230414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52C68A-7414-47CD-B786-53FC7BDEE6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569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DE4B4-3A23-258B-3391-4B20C5912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D92EF83-1355-4E8D-3834-D9663B4D0A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28480B5-3A70-72F4-5733-D32AB0816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398FBEC-F89A-AC16-4D11-D75EDF3BA9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7033AF-34F5-4986-A158-C0E70337A652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860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A7311-819E-EC51-E72B-363874839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7F8208D-6860-7AE0-78B8-78F93147A3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5E2251F-8D00-25DF-8FC2-61779474D3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4B7042-2729-0694-5CEF-1AB02E9045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41181E-4EDA-4DC3-BE25-0B9E8E9C719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9929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032FB2-C134-1A40-AEFF-BA4E7FB1B3E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653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41181E-4EDA-4DC3-BE25-0B9E8E9C719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67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41181E-4EDA-4DC3-BE25-0B9E8E9C719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107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AK2 20260226 </a:t>
            </a:r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UZIS/023999/2026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032FB2-C134-1A40-AEFF-BA4E7FB1B3E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3153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6C824-9042-88BF-FC48-B2AEDAD5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E939816-4474-BAF4-8972-56486F1EE0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0CA332B-16B5-C044-3584-ED38C76B6B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MH1 20260226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484F394-A0DE-0C9D-994A-8934A5F50D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032FB2-C134-1A40-AEFF-BA4E7FB1B3E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9808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EC485-D705-6A32-F93C-F86C8E12A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AD7E891-6233-8026-7BF1-21CEE35792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4AE5748-1B8B-59DD-33FC-6BE47FF95D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MH1 20260226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8B2DD5B-CC09-F1E4-CC26-931E759976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032FB2-C134-1A40-AEFF-BA4E7FB1B3E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930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svg"/><Relationship Id="rId11" Type="http://schemas.openxmlformats.org/officeDocument/2006/relationships/image" Target="../media/image20.png"/><Relationship Id="rId5" Type="http://schemas.openxmlformats.org/officeDocument/2006/relationships/image" Target="../media/image18.png"/><Relationship Id="rId10" Type="http://schemas.openxmlformats.org/officeDocument/2006/relationships/image" Target="../media/image12.png"/><Relationship Id="rId4" Type="http://schemas.openxmlformats.org/officeDocument/2006/relationships/image" Target="../media/image17.emf"/><Relationship Id="rId9" Type="http://schemas.openxmlformats.org/officeDocument/2006/relationships/image" Target="../media/image1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emf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emf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emf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36.emf"/><Relationship Id="rId7" Type="http://schemas.openxmlformats.org/officeDocument/2006/relationships/image" Target="../media/image18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emf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emf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2.svg"/><Relationship Id="rId4" Type="http://schemas.openxmlformats.org/officeDocument/2006/relationships/image" Target="../media/image18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emf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emf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emf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emf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emf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emf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6.emf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ABABEC8-F7A4-2BC5-0389-76BE78AF1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6649" y="1243846"/>
            <a:ext cx="11388315" cy="4852837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86E319E4-DB43-4786-B406-1BC6DF9F76D3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6429ADE-79A8-80A2-0A21-62D5CA7EB14F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1" name="Volný tvar 6">
            <a:extLst>
              <a:ext uri="{FF2B5EF4-FFF2-40B4-BE49-F238E27FC236}">
                <a16:creationId xmlns:a16="http://schemas.microsoft.com/office/drawing/2014/main" id="{001B4B07-6973-6318-87D0-6F65394D6BC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33232905-C3F9-C9DC-E4E3-7A0927B5B60D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8">
            <a:extLst>
              <a:ext uri="{FF2B5EF4-FFF2-40B4-BE49-F238E27FC236}">
                <a16:creationId xmlns:a16="http://schemas.microsoft.com/office/drawing/2014/main" id="{8537842D-6553-3B53-473C-0A971C73073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4" name="Volný tvar 19">
            <a:extLst>
              <a:ext uri="{FF2B5EF4-FFF2-40B4-BE49-F238E27FC236}">
                <a16:creationId xmlns:a16="http://schemas.microsoft.com/office/drawing/2014/main" id="{94B48AC2-8E9E-1661-19DB-4F6FB79507F2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Volný tvar 6">
            <a:extLst>
              <a:ext uri="{FF2B5EF4-FFF2-40B4-BE49-F238E27FC236}">
                <a16:creationId xmlns:a16="http://schemas.microsoft.com/office/drawing/2014/main" id="{048B30B4-3D22-A0CD-C4A5-7283E1C4C187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7F99B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Volný tvar 18">
            <a:extLst>
              <a:ext uri="{FF2B5EF4-FFF2-40B4-BE49-F238E27FC236}">
                <a16:creationId xmlns:a16="http://schemas.microsoft.com/office/drawing/2014/main" id="{3B3CFB7B-900B-A403-5FE7-6794057A041E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D71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E4416C8E-1447-7170-6C52-F16722539698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4" name="Picture 24">
            <a:extLst>
              <a:ext uri="{FF2B5EF4-FFF2-40B4-BE49-F238E27FC236}">
                <a16:creationId xmlns:a16="http://schemas.microsoft.com/office/drawing/2014/main" id="{272677AC-4BFF-3A75-192A-D01FBCEE6C78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8F6FF6E5-B349-C8CC-8601-835CA2CB5E1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8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E44BCC4-A057-0C26-F4F8-1F6023EB868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8B47D9-3915-0AD8-144F-2DA732A7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C14846-8EDD-A1DA-E72E-B67F1B8E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9E308E-355F-F5DD-1923-B0C42026B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84802CCD-0071-6A21-651E-A913FA1D763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4" y="6211890"/>
            <a:ext cx="3741533" cy="322112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09468479-8C98-05C8-6BEF-C4B46A62FBEA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8" name="Volný tvar 17">
            <a:extLst>
              <a:ext uri="{FF2B5EF4-FFF2-40B4-BE49-F238E27FC236}">
                <a16:creationId xmlns:a16="http://schemas.microsoft.com/office/drawing/2014/main" id="{18F4AB48-7448-E429-0292-4E8A627436EC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9D694E38-9ABF-841C-CFAD-87F17FD004B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Zástupný symbol textu 4">
            <a:extLst>
              <a:ext uri="{FF2B5EF4-FFF2-40B4-BE49-F238E27FC236}">
                <a16:creationId xmlns:a16="http://schemas.microsoft.com/office/drawing/2014/main" id="{E5E3AE2F-A7C6-B3A9-3A66-4FBB7F2714A7}"/>
              </a:ext>
            </a:extLst>
          </p:cNvPr>
          <p:cNvSpPr txBox="1">
            <a:spLocks/>
          </p:cNvSpPr>
          <p:nvPr userDrawn="1"/>
        </p:nvSpPr>
        <p:spPr>
          <a:xfrm>
            <a:off x="659278" y="5627645"/>
            <a:ext cx="4271044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600" dirty="0">
                <a:solidFill>
                  <a:srgbClr val="D71440"/>
                </a:solidFill>
              </a:rPr>
              <a:t>Tisková konference 2.3. 2026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19C7A8BA-8034-9EEE-240D-ABFF30235D6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Grafický objekt 4">
            <a:extLst>
              <a:ext uri="{FF2B5EF4-FFF2-40B4-BE49-F238E27FC236}">
                <a16:creationId xmlns:a16="http://schemas.microsoft.com/office/drawing/2014/main" id="{CA649EB7-9EBB-E9B7-583B-8327BF3F992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64876" y="6205437"/>
            <a:ext cx="4390283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482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AD176B-2666-1D4C-8134-69B00BB5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8C02B1-005B-BECD-D972-CBF367A25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51A85FC-AE4C-88A7-E609-834D9057E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DB2DDBA-75A0-8DB1-7A5E-93732CF99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4033E1F-3FE3-1B1A-2620-601449D32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14744A5-21D1-272B-E06A-F026B762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120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045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26AAE3-F77C-EC68-46FE-83BB4F6AE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E44D26C-DB8E-FA5B-3825-2AE2B205F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45B084B-81F5-998B-6CB1-58CC5032A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C0D694C-2F4B-F1ED-4B56-33E5DC25A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694B4FC-6138-C4B0-22CD-FEF349FF6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86B9FBB-C6C8-2ED6-A7E3-FC7B3CFCD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8B1DB7C-8667-D2DE-9D05-F87CA7DD8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4321110-9EF1-E366-E875-10CE0677B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7666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C96C99-6058-835F-53BD-00EE37EE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2C98FF6-E7A9-7252-5558-941504BA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9177C07-1670-24EA-EC5F-F118ABCDC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D591EF9-5318-002B-5065-B311BAF99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8355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2259958-827C-946D-DF6A-108E67A7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927243A-4375-DD7D-7899-47A0EAC9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1195F3E-F150-ED2C-1F3E-EC55020C0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187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9BEF15-290F-E6D6-D539-02F9DB890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850267-5B31-8C78-79E7-B4C36ACA6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0B0ACF-6243-2123-DD90-316C9AF0D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7FAB9A9-DF7E-2E80-2684-7B1F77A7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8649E5C-5B2A-485C-FF15-FA3AA5F7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189AB6B-4762-D390-BCBC-A91BE748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086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F2B194-3226-5596-4C5B-3418D6A1E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3961FA1-4EF0-8C00-1301-0303BFADD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3E4D571-68BE-7894-C660-90D280D6A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B917E3D-4900-5CA9-DE3F-360D1FD7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8BBB5ED-0BFB-A884-B330-FD5D23F4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39BAD6B-A962-2692-5168-5AAE2A89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8060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85BDE6-A7EF-8B83-E168-5630DE317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91B2769-36BA-4D3E-31E9-B999E25D8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5F0814E-A18D-3F53-8AEA-D379A2197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8B5BEB1-2E39-6CF8-BA70-E557DAB0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8BF3BFF-29F7-9497-0E8F-A26D0BAAD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480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C34ECCB-E3D8-615C-BFB8-059FD020D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022CC30-A06F-FCEE-6090-259F3C18B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FA8745-226C-DDE9-9778-1D758F62D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33784F-9A1A-132A-2498-3E825868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570C281-141B-71E2-19B0-B387B1207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3054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898C948-053A-33E5-8D6B-698855890A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06" y="1271113"/>
            <a:ext cx="12028451" cy="558442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DBC8247-DCAD-4A8B-D332-D05ED10831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0233" y="136525"/>
            <a:ext cx="8023063" cy="1305097"/>
          </a:xfrm>
        </p:spPr>
        <p:txBody>
          <a:bodyPr anchor="ctr">
            <a:normAutofit/>
          </a:bodyPr>
          <a:lstStyle>
            <a:lvl1pPr algn="l">
              <a:defRPr sz="3600">
                <a:solidFill>
                  <a:srgbClr val="5B2654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B59311D2-1B45-5194-4D8C-AEA4D673A030}"/>
              </a:ext>
            </a:extLst>
          </p:cNvPr>
          <p:cNvSpPr/>
          <p:nvPr userDrawn="1"/>
        </p:nvSpPr>
        <p:spPr>
          <a:xfrm>
            <a:off x="0" y="5832670"/>
            <a:ext cx="9438851" cy="6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B10EEBC2-CFDB-7B79-2A43-21BC152FCF1F}"/>
              </a:ext>
            </a:extLst>
          </p:cNvPr>
          <p:cNvSpPr/>
          <p:nvPr userDrawn="1"/>
        </p:nvSpPr>
        <p:spPr>
          <a:xfrm>
            <a:off x="272215" y="5853580"/>
            <a:ext cx="6840000" cy="225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C51C961A-DA20-A104-4FCB-BD0BF379AEF3}"/>
              </a:ext>
            </a:extLst>
          </p:cNvPr>
          <p:cNvGrpSpPr/>
          <p:nvPr userDrawn="1"/>
        </p:nvGrpSpPr>
        <p:grpSpPr>
          <a:xfrm>
            <a:off x="7756119" y="6272375"/>
            <a:ext cx="4176775" cy="399218"/>
            <a:chOff x="7767225" y="6272375"/>
            <a:chExt cx="4176775" cy="399218"/>
          </a:xfrm>
        </p:grpSpPr>
        <p:pic>
          <p:nvPicPr>
            <p:cNvPr id="14" name="Obrázek 13">
              <a:extLst>
                <a:ext uri="{FF2B5EF4-FFF2-40B4-BE49-F238E27FC236}">
                  <a16:creationId xmlns:a16="http://schemas.microsoft.com/office/drawing/2014/main" id="{37E54E03-C44F-64CB-9BD5-E051CEA184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0046" y="6272375"/>
              <a:ext cx="603954" cy="399218"/>
            </a:xfrm>
            <a:prstGeom prst="rect">
              <a:avLst/>
            </a:prstGeom>
          </p:spPr>
        </p:pic>
        <p:pic>
          <p:nvPicPr>
            <p:cNvPr id="15" name="Obrázek 14">
              <a:extLst>
                <a:ext uri="{FF2B5EF4-FFF2-40B4-BE49-F238E27FC236}">
                  <a16:creationId xmlns:a16="http://schemas.microsoft.com/office/drawing/2014/main" id="{ACC389A9-BD85-19FF-0A2B-2A7CA8048F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7225" y="6370983"/>
              <a:ext cx="3170928" cy="277776"/>
            </a:xfrm>
            <a:prstGeom prst="rect">
              <a:avLst/>
            </a:prstGeom>
          </p:spPr>
        </p:pic>
      </p:grpSp>
      <p:sp>
        <p:nvSpPr>
          <p:cNvPr id="16" name="Obdélník 15">
            <a:extLst>
              <a:ext uri="{FF2B5EF4-FFF2-40B4-BE49-F238E27FC236}">
                <a16:creationId xmlns:a16="http://schemas.microsoft.com/office/drawing/2014/main" id="{1265D6F1-14F0-8458-9537-E088FB88F5C9}"/>
              </a:ext>
            </a:extLst>
          </p:cNvPr>
          <p:cNvSpPr/>
          <p:nvPr userDrawn="1"/>
        </p:nvSpPr>
        <p:spPr>
          <a:xfrm>
            <a:off x="272216" y="5853580"/>
            <a:ext cx="11685600" cy="225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BAFB02D2-1273-0712-C21D-48E7910483D0}"/>
              </a:ext>
            </a:extLst>
          </p:cNvPr>
          <p:cNvSpPr/>
          <p:nvPr userDrawn="1"/>
        </p:nvSpPr>
        <p:spPr>
          <a:xfrm>
            <a:off x="8788" y="5845935"/>
            <a:ext cx="11952000" cy="36000"/>
          </a:xfrm>
          <a:prstGeom prst="roundRect">
            <a:avLst/>
          </a:prstGeom>
          <a:solidFill>
            <a:srgbClr val="383C63"/>
          </a:solidFill>
          <a:ln w="12700" cap="flat" cmpd="sng" algn="ctr">
            <a:solidFill>
              <a:srgbClr val="383C6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Volný tvar 17">
            <a:extLst>
              <a:ext uri="{FF2B5EF4-FFF2-40B4-BE49-F238E27FC236}">
                <a16:creationId xmlns:a16="http://schemas.microsoft.com/office/drawing/2014/main" id="{9B42F714-9219-77DC-6D50-E02EC3F6A6D4}"/>
              </a:ext>
            </a:extLst>
          </p:cNvPr>
          <p:cNvSpPr/>
          <p:nvPr userDrawn="1"/>
        </p:nvSpPr>
        <p:spPr>
          <a:xfrm rot="10800000">
            <a:off x="-8546" y="4380807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Obrázek 20" descr="Obsah obrázku snímek obrazovky, Písmo, Elektricky modrá, Grafika&#10;&#10;Popis byl vytvořen automaticky">
            <a:extLst>
              <a:ext uri="{FF2B5EF4-FFF2-40B4-BE49-F238E27FC236}">
                <a16:creationId xmlns:a16="http://schemas.microsoft.com/office/drawing/2014/main" id="{E67C9BF7-5D9E-152D-7D74-182175ABA77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741" y="1047915"/>
            <a:ext cx="2955506" cy="766326"/>
          </a:xfrm>
          <a:prstGeom prst="rect">
            <a:avLst/>
          </a:prstGeom>
        </p:spPr>
      </p:pic>
      <p:pic>
        <p:nvPicPr>
          <p:cNvPr id="22" name="Obrázek 21" descr="Obsah obrázku text&#10;&#10;Popis byl vytvořen automaticky">
            <a:extLst>
              <a:ext uri="{FF2B5EF4-FFF2-40B4-BE49-F238E27FC236}">
                <a16:creationId xmlns:a16="http://schemas.microsoft.com/office/drawing/2014/main" id="{66536B31-C947-0148-4B96-D88DDA91FF5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742" y="955430"/>
            <a:ext cx="2262835" cy="953750"/>
          </a:xfrm>
          <a:prstGeom prst="rect">
            <a:avLst/>
          </a:prstGeom>
        </p:spPr>
      </p:pic>
      <p:pic>
        <p:nvPicPr>
          <p:cNvPr id="23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9F4D0BA8-4DE0-14BA-CC9E-36B1834FB47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602" y="1178028"/>
            <a:ext cx="1252291" cy="487435"/>
          </a:xfrm>
          <a:prstGeom prst="rect">
            <a:avLst/>
          </a:prstGeom>
        </p:spPr>
      </p:pic>
      <p:sp>
        <p:nvSpPr>
          <p:cNvPr id="24" name="Volný tvar 6">
            <a:extLst>
              <a:ext uri="{FF2B5EF4-FFF2-40B4-BE49-F238E27FC236}">
                <a16:creationId xmlns:a16="http://schemas.microsoft.com/office/drawing/2014/main" id="{F9C13822-1B9B-D440-661D-098CEF5E3475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Volný tvar 18">
            <a:extLst>
              <a:ext uri="{FF2B5EF4-FFF2-40B4-BE49-F238E27FC236}">
                <a16:creationId xmlns:a16="http://schemas.microsoft.com/office/drawing/2014/main" id="{61252B41-4B0D-B2EF-02BC-053A1391A5D2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rgbClr val="33CC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Volný tvar 19">
            <a:extLst>
              <a:ext uri="{FF2B5EF4-FFF2-40B4-BE49-F238E27FC236}">
                <a16:creationId xmlns:a16="http://schemas.microsoft.com/office/drawing/2014/main" id="{438881EF-8A02-62EB-89CA-54A09376A28F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AD282CA-F694-DD1D-E348-FB403164D0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0234" y="5891313"/>
            <a:ext cx="9144000" cy="582783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rgbClr val="383C6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Podnadpis text </a:t>
            </a:r>
            <a:r>
              <a:rPr lang="cs-CZ" err="1"/>
              <a:t>text</a:t>
            </a:r>
            <a:r>
              <a:rPr lang="cs-CZ"/>
              <a:t> </a:t>
            </a:r>
            <a:r>
              <a:rPr lang="cs-CZ" err="1"/>
              <a:t>text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0481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ek 18">
            <a:extLst>
              <a:ext uri="{FF2B5EF4-FFF2-40B4-BE49-F238E27FC236}">
                <a16:creationId xmlns:a16="http://schemas.microsoft.com/office/drawing/2014/main" id="{7EEF81A9-3F43-0959-2B46-A765C72DF6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05479"/>
            <a:ext cx="12192000" cy="3371088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877E48F-1639-54F0-6048-ACC46C48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EDD5E-B6AF-44FC-AF4A-AB0B5CAB16C6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C4937F-BB7F-03B2-29E9-1F44CBFAD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30ACAE4-046B-B2D4-652F-29C54637C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E884-B2FA-4DCF-98BA-CCCFAD97E97F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636CF08-5F89-799F-A7C9-ADD5830C05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748" y="286817"/>
            <a:ext cx="786158" cy="3060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3D02A56C-F318-FE53-4FAE-5688EDF4176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002" y="253865"/>
            <a:ext cx="1198713" cy="288000"/>
          </a:xfrm>
          <a:prstGeom prst="rect">
            <a:avLst/>
          </a:prstGeom>
        </p:spPr>
      </p:pic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4DA3BEB2-3E55-EAE3-20C2-14889418A07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7449" y="300990"/>
            <a:ext cx="2101765" cy="180000"/>
          </a:xfrm>
          <a:prstGeom prst="rect">
            <a:avLst/>
          </a:prstGeom>
        </p:spPr>
      </p:pic>
      <p:pic>
        <p:nvPicPr>
          <p:cNvPr id="11" name="Grafický objekt 4">
            <a:extLst>
              <a:ext uri="{FF2B5EF4-FFF2-40B4-BE49-F238E27FC236}">
                <a16:creationId xmlns:a16="http://schemas.microsoft.com/office/drawing/2014/main" id="{3DA4D973-FDC8-695A-7E98-5E382CCFE26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20877" y="220913"/>
            <a:ext cx="2993374" cy="270000"/>
          </a:xfrm>
          <a:prstGeom prst="rect">
            <a:avLst/>
          </a:prstGeom>
        </p:spPr>
      </p:pic>
      <p:pic>
        <p:nvPicPr>
          <p:cNvPr id="12" name="Obrázek 11" descr="Obsah obrázku text&#10;&#10;Popis byl vytvořen automaticky">
            <a:extLst>
              <a:ext uri="{FF2B5EF4-FFF2-40B4-BE49-F238E27FC236}">
                <a16:creationId xmlns:a16="http://schemas.microsoft.com/office/drawing/2014/main" id="{A7D81DFE-5C02-EE29-E2EC-25C99174555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879" y="5934202"/>
            <a:ext cx="2207741" cy="930528"/>
          </a:xfrm>
          <a:prstGeom prst="rect">
            <a:avLst/>
          </a:prstGeom>
        </p:spPr>
      </p:pic>
      <p:pic>
        <p:nvPicPr>
          <p:cNvPr id="15" name="Obrázek 14" descr="Obsah obrázku snímek obrazovky, Písmo, Elektricky modrá, Grafika&#10;&#10;Popis byl vytvořen automaticky">
            <a:extLst>
              <a:ext uri="{FF2B5EF4-FFF2-40B4-BE49-F238E27FC236}">
                <a16:creationId xmlns:a16="http://schemas.microsoft.com/office/drawing/2014/main" id="{D7D9CBC5-5457-9724-C424-76D3A57E018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5" y="5986981"/>
            <a:ext cx="2987654" cy="774661"/>
          </a:xfrm>
          <a:prstGeom prst="rect">
            <a:avLst/>
          </a:prstGeom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8B1416-ECA4-FF5E-69E7-B89490861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223695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383C6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Linka cervena">
            <a:extLst>
              <a:ext uri="{FF2B5EF4-FFF2-40B4-BE49-F238E27FC236}">
                <a16:creationId xmlns:a16="http://schemas.microsoft.com/office/drawing/2014/main" id="{A152E5A0-CAF6-EACE-4868-EFCBA42B1637}"/>
              </a:ext>
            </a:extLst>
          </p:cNvPr>
          <p:cNvSpPr/>
          <p:nvPr userDrawn="1"/>
        </p:nvSpPr>
        <p:spPr>
          <a:xfrm flipV="1">
            <a:off x="-3974" y="3957921"/>
            <a:ext cx="7812000" cy="36000"/>
          </a:xfrm>
          <a:prstGeom prst="rect">
            <a:avLst/>
          </a:prstGeom>
          <a:solidFill>
            <a:srgbClr val="383C63"/>
          </a:solidFill>
          <a:ln w="21590">
            <a:solidFill>
              <a:srgbClr val="383C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Linka cervena">
            <a:extLst>
              <a:ext uri="{FF2B5EF4-FFF2-40B4-BE49-F238E27FC236}">
                <a16:creationId xmlns:a16="http://schemas.microsoft.com/office/drawing/2014/main" id="{3AD441AF-98C8-2100-C25E-088EA2A5FBE8}"/>
              </a:ext>
            </a:extLst>
          </p:cNvPr>
          <p:cNvSpPr/>
          <p:nvPr userDrawn="1"/>
        </p:nvSpPr>
        <p:spPr>
          <a:xfrm flipV="1">
            <a:off x="8619611" y="3957921"/>
            <a:ext cx="3564000" cy="36000"/>
          </a:xfrm>
          <a:prstGeom prst="rect">
            <a:avLst/>
          </a:prstGeom>
          <a:solidFill>
            <a:srgbClr val="383C63"/>
          </a:solidFill>
          <a:ln w="21590" cap="rnd">
            <a:solidFill>
              <a:srgbClr val="383C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538316B-2A02-6C9F-A113-30692B6AEE8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529819" y="2837403"/>
            <a:ext cx="1368000" cy="1535199"/>
          </a:xfrm>
          <a:prstGeom prst="rect">
            <a:avLst/>
          </a:prstGeom>
        </p:spPr>
      </p:pic>
      <p:sp>
        <p:nvSpPr>
          <p:cNvPr id="13" name="Obdélník: s jedním odříznutým rohem 12">
            <a:extLst>
              <a:ext uri="{FF2B5EF4-FFF2-40B4-BE49-F238E27FC236}">
                <a16:creationId xmlns:a16="http://schemas.microsoft.com/office/drawing/2014/main" id="{7240AB61-D816-48FF-C548-3D93A7048C3A}"/>
              </a:ext>
            </a:extLst>
          </p:cNvPr>
          <p:cNvSpPr/>
          <p:nvPr userDrawn="1"/>
        </p:nvSpPr>
        <p:spPr>
          <a:xfrm flipV="1">
            <a:off x="-4681" y="757695"/>
            <a:ext cx="8122073" cy="3238500"/>
          </a:xfrm>
          <a:prstGeom prst="snip1Rect">
            <a:avLst>
              <a:gd name="adj" fmla="val 50000"/>
            </a:avLst>
          </a:prstGeom>
          <a:solidFill>
            <a:srgbClr val="383C63">
              <a:alpha val="4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bdélník: s jedním odříznutým rohem 13">
            <a:extLst>
              <a:ext uri="{FF2B5EF4-FFF2-40B4-BE49-F238E27FC236}">
                <a16:creationId xmlns:a16="http://schemas.microsoft.com/office/drawing/2014/main" id="{5802E17D-9BDE-341C-8945-DAE6BF15D782}"/>
              </a:ext>
            </a:extLst>
          </p:cNvPr>
          <p:cNvSpPr/>
          <p:nvPr userDrawn="1"/>
        </p:nvSpPr>
        <p:spPr>
          <a:xfrm flipV="1">
            <a:off x="223904" y="757695"/>
            <a:ext cx="8122073" cy="3238500"/>
          </a:xfrm>
          <a:prstGeom prst="snip1Rect">
            <a:avLst>
              <a:gd name="adj" fmla="val 50000"/>
            </a:avLst>
          </a:prstGeom>
          <a:solidFill>
            <a:srgbClr val="383C63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12376A6-9DDC-D94F-32D8-E327819028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9"/>
            <a:ext cx="10515600" cy="18236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63055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olný tvar 17">
            <a:extLst>
              <a:ext uri="{FF2B5EF4-FFF2-40B4-BE49-F238E27FC236}">
                <a16:creationId xmlns:a16="http://schemas.microsoft.com/office/drawing/2014/main" id="{00140084-D943-D2DD-7468-439EE2E82C3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83C6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Volný tvar 19">
            <a:extLst>
              <a:ext uri="{FF2B5EF4-FFF2-40B4-BE49-F238E27FC236}">
                <a16:creationId xmlns:a16="http://schemas.microsoft.com/office/drawing/2014/main" id="{3A4DFFE3-98BD-AA40-5357-FDF57454D06E}"/>
              </a:ext>
            </a:extLst>
          </p:cNvPr>
          <p:cNvSpPr/>
          <p:nvPr userDrawn="1"/>
        </p:nvSpPr>
        <p:spPr>
          <a:xfrm>
            <a:off x="10140043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5B26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125BF4-CE91-D7AF-5EB7-61F63CC4E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37" y="295916"/>
            <a:ext cx="11409726" cy="509427"/>
          </a:xfrm>
        </p:spPr>
        <p:txBody>
          <a:bodyPr>
            <a:normAutofit/>
          </a:bodyPr>
          <a:lstStyle>
            <a:lvl1pPr>
              <a:defRPr sz="2600">
                <a:solidFill>
                  <a:srgbClr val="5B2654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0734A60-1E03-8E20-7C62-97DFC671F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EDD5E-B6AF-44FC-AF4A-AB0B5CAB16C6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B7C57ED-2046-7311-1FCE-266D8B2BA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BB8153-1DC7-7B6C-FD2A-9EA2B1562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E884-B2FA-4DCF-98BA-CCCFAD97E9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3359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CA797ED8-728E-4B69-2BBD-C59909EE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60258"/>
            <a:ext cx="11386173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15969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050661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786521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428837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E09DB70A-A65D-43B3-88DF-0AE7122490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41" y="208251"/>
            <a:ext cx="370980" cy="42268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155B2CC-163E-4DF7-B19A-3CE4D478D5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387" y="211426"/>
            <a:ext cx="1246300" cy="39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925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CA797ED8-728E-4B69-2BBD-C59909EE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60258"/>
            <a:ext cx="11386173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1059707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3230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27149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947051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z 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0560EF6F-4F41-055D-D59C-5DB2F962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F9D11052-2EFE-C182-E6EC-F0834236121C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27E72B6E-CA57-9260-82E6-E9C30BD4CD2C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38640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8438" y="5526157"/>
            <a:ext cx="7451726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4008438" y="6139116"/>
            <a:ext cx="818356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C4A030DE-C0D0-6499-028F-4647C435540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836751"/>
            <a:ext cx="7983110" cy="2263455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 userDrawn="1"/>
        </p:nvSpPr>
        <p:spPr>
          <a:xfrm>
            <a:off x="4010400" y="6313334"/>
            <a:ext cx="1664348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FC09959-B600-6AF0-10A7-511F0A0CE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0814865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5936000F-1CA5-4A28-D084-2EDC710BE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77370" y="6141783"/>
            <a:ext cx="1664348" cy="720000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2A29C3ED-4266-C769-2ADF-B8282F4D3F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  <p:pic>
        <p:nvPicPr>
          <p:cNvPr id="16" name="Grafický objekt 15">
            <a:extLst>
              <a:ext uri="{FF2B5EF4-FFF2-40B4-BE49-F238E27FC236}">
                <a16:creationId xmlns:a16="http://schemas.microsoft.com/office/drawing/2014/main" id="{31BC2300-8275-C171-FCBE-0EFF0485E0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7370" y="2357392"/>
            <a:ext cx="4012822" cy="124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64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  <p15:guide id="6" pos="39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bez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B0EA1196-9961-0CE1-CDDC-BC0A0A831348}"/>
              </a:ext>
            </a:extLst>
          </p:cNvPr>
          <p:cNvSpPr/>
          <p:nvPr userDrawn="1"/>
        </p:nvSpPr>
        <p:spPr>
          <a:xfrm>
            <a:off x="8179177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1C24FCE-B5F4-1607-CE4C-7BB985D4D69C}"/>
              </a:ext>
            </a:extLst>
          </p:cNvPr>
          <p:cNvSpPr/>
          <p:nvPr userDrawn="1"/>
        </p:nvSpPr>
        <p:spPr>
          <a:xfrm>
            <a:off x="4008438" y="6139116"/>
            <a:ext cx="818356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ástupný symbol obrázku 18">
            <a:extLst>
              <a:ext uri="{FF2B5EF4-FFF2-40B4-BE49-F238E27FC236}">
                <a16:creationId xmlns:a16="http://schemas.microsoft.com/office/drawing/2014/main" id="{99B66AE2-A041-66B4-7E5D-3FA96F03637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836751"/>
            <a:ext cx="7983110" cy="226612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464757BA-A864-68A5-98E0-EE29537C5C23}"/>
              </a:ext>
            </a:extLst>
          </p:cNvPr>
          <p:cNvSpPr/>
          <p:nvPr userDrawn="1"/>
        </p:nvSpPr>
        <p:spPr>
          <a:xfrm>
            <a:off x="0" y="898082"/>
            <a:ext cx="4012822" cy="472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Zástupný text 8">
            <a:extLst>
              <a:ext uri="{FF2B5EF4-FFF2-40B4-BE49-F238E27FC236}">
                <a16:creationId xmlns:a16="http://schemas.microsoft.com/office/drawing/2014/main" id="{E376B32F-E5DE-DC67-38D4-9F6BC06AA3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2193" y="898082"/>
            <a:ext cx="1341659" cy="472912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21" name="Podnadpis 2">
            <a:extLst>
              <a:ext uri="{FF2B5EF4-FFF2-40B4-BE49-F238E27FC236}">
                <a16:creationId xmlns:a16="http://schemas.microsoft.com/office/drawing/2014/main" id="{F4C776B3-4CCE-A58A-F1D7-0A28E6CF0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0400" y="5526157"/>
            <a:ext cx="7476890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22" name="Nadpis 1">
            <a:extLst>
              <a:ext uri="{FF2B5EF4-FFF2-40B4-BE49-F238E27FC236}">
                <a16:creationId xmlns:a16="http://schemas.microsoft.com/office/drawing/2014/main" id="{EB6D2B52-8FDF-959F-1993-F3A38DC7C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1140867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8206657-5283-91B4-9056-621C120F4230}"/>
              </a:ext>
            </a:extLst>
          </p:cNvPr>
          <p:cNvSpPr txBox="1"/>
          <p:nvPr userDrawn="1"/>
        </p:nvSpPr>
        <p:spPr>
          <a:xfrm>
            <a:off x="4008439" y="6314450"/>
            <a:ext cx="1696075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69BBAC43-9371-0D6C-6534-F261C966C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048BB903-F05A-0E38-2F8C-D35C759ACF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7370" y="2357392"/>
            <a:ext cx="4012822" cy="124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EU bez UZ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8177370" y="6139116"/>
            <a:ext cx="401282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E2EF12-A587-7B4E-A1D6-438C8ADCA438}"/>
              </a:ext>
            </a:extLst>
          </p:cNvPr>
          <p:cNvSpPr txBox="1"/>
          <p:nvPr userDrawn="1"/>
        </p:nvSpPr>
        <p:spPr>
          <a:xfrm>
            <a:off x="8177370" y="6314450"/>
            <a:ext cx="1664348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/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C4A030DE-C0D0-6499-028F-4647C435540B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0" y="1836751"/>
            <a:ext cx="7983110" cy="226612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2" name="Podnadpis 2">
            <a:extLst>
              <a:ext uri="{FF2B5EF4-FFF2-40B4-BE49-F238E27FC236}">
                <a16:creationId xmlns:a16="http://schemas.microsoft.com/office/drawing/2014/main" id="{2A49D47D-259A-61C8-4727-586212A2F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0400" y="5526157"/>
            <a:ext cx="7440417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3" name="Zástupný text 8">
            <a:extLst>
              <a:ext uri="{FF2B5EF4-FFF2-40B4-BE49-F238E27FC236}">
                <a16:creationId xmlns:a16="http://schemas.microsoft.com/office/drawing/2014/main" id="{F25E0E1C-33BF-45F7-7709-4BBC1F3FD2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50341" y="6138000"/>
            <a:ext cx="1341659" cy="719999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DB0AB71-4FC5-9816-D89A-FB25FC9FB5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98" y="4102873"/>
            <a:ext cx="10814865" cy="1290010"/>
          </a:xfrm>
        </p:spPr>
        <p:txBody>
          <a:bodyPr lIns="0" anchor="b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038529C7-CA51-CB58-B533-52597EDB92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77370" y="2357392"/>
            <a:ext cx="4012822" cy="124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495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2525">
          <p15:clr>
            <a:srgbClr val="FBAE40"/>
          </p15:clr>
        </p15:guide>
        <p15:guide id="4" pos="41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pro dlouhé nad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A8EF0F6-43FB-AB07-A428-311BF2B830A0}"/>
              </a:ext>
            </a:extLst>
          </p:cNvPr>
          <p:cNvSpPr/>
          <p:nvPr userDrawn="1"/>
        </p:nvSpPr>
        <p:spPr>
          <a:xfrm>
            <a:off x="8177370" y="6139116"/>
            <a:ext cx="4012822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4B6F62C-6941-C1AA-2861-2912C0F7E8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446423"/>
            <a:ext cx="4014000" cy="9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DFC75-CB5E-1EEA-D9B4-7EC06251795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45298" y="1836750"/>
            <a:ext cx="6796299" cy="2266122"/>
          </a:xfrm>
        </p:spPr>
        <p:txBody>
          <a:bodyPr lIns="0" tIns="0" rIns="0" anchor="t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010400" y="5526157"/>
            <a:ext cx="7440419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34C7CB7-DCE5-6074-63A1-2EE2E54004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50341" y="6138000"/>
            <a:ext cx="1341659" cy="719999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470160F-6A45-07BE-0604-077F038631C9}"/>
              </a:ext>
            </a:extLst>
          </p:cNvPr>
          <p:cNvSpPr txBox="1"/>
          <p:nvPr userDrawn="1"/>
        </p:nvSpPr>
        <p:spPr>
          <a:xfrm>
            <a:off x="8177370" y="6314450"/>
            <a:ext cx="1664348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B9ED53A6-F3BC-0644-D75A-E25D475137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77370" y="2357392"/>
            <a:ext cx="4012822" cy="124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310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pro dlouhé nadpisy bez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DFC75-CB5E-1EEA-D9B4-7EC06251795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45298" y="1836750"/>
            <a:ext cx="6796299" cy="2266122"/>
          </a:xfrm>
        </p:spPr>
        <p:txBody>
          <a:bodyPr lIns="0" tIns="0" rIns="0" anchor="t">
            <a:normAutofit/>
          </a:bodyPr>
          <a:lstStyle>
            <a:lvl1pPr algn="l">
              <a:defRPr sz="3600" b="0" cap="all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21DCDB-F1EB-1E1C-315D-D1C0C86AC8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010400" y="5526157"/>
            <a:ext cx="7440419" cy="47968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1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5C2995-4096-1BF2-0903-15EDC1EDC11A}"/>
              </a:ext>
            </a:extLst>
          </p:cNvPr>
          <p:cNvSpPr/>
          <p:nvPr userDrawn="1"/>
        </p:nvSpPr>
        <p:spPr>
          <a:xfrm>
            <a:off x="8177370" y="1836751"/>
            <a:ext cx="4012822" cy="22661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C1BBF3A-0FFA-4C73-702B-0F8640E40029}"/>
              </a:ext>
            </a:extLst>
          </p:cNvPr>
          <p:cNvSpPr/>
          <p:nvPr userDrawn="1"/>
        </p:nvSpPr>
        <p:spPr>
          <a:xfrm>
            <a:off x="0" y="898082"/>
            <a:ext cx="4012822" cy="472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A4CF060D-402A-3C18-EAD2-E58A46DE1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52193" y="898082"/>
            <a:ext cx="1341659" cy="472912"/>
          </a:xfrm>
        </p:spPr>
        <p:txBody>
          <a:bodyPr lIns="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BA1B02D6-A85A-D348-E417-8F557EAE71A4}"/>
              </a:ext>
            </a:extLst>
          </p:cNvPr>
          <p:cNvSpPr/>
          <p:nvPr userDrawn="1"/>
        </p:nvSpPr>
        <p:spPr>
          <a:xfrm>
            <a:off x="4008438" y="6139116"/>
            <a:ext cx="818356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96A6C86E-36F8-90F4-57DC-BF054B7F522D}"/>
              </a:ext>
            </a:extLst>
          </p:cNvPr>
          <p:cNvSpPr txBox="1"/>
          <p:nvPr userDrawn="1"/>
        </p:nvSpPr>
        <p:spPr>
          <a:xfrm>
            <a:off x="4008439" y="6314450"/>
            <a:ext cx="1696075" cy="369332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nikez.mzcr.cz</a:t>
            </a: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54524AF3-55E8-324D-42C1-640444AC72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9729" y="6258886"/>
            <a:ext cx="600434" cy="394691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E2AB79E0-6068-7F09-A599-C52489B07BF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7370" y="2357392"/>
            <a:ext cx="4012822" cy="124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56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65126"/>
            <a:ext cx="10728323" cy="1260000"/>
          </a:xfrm>
        </p:spPr>
        <p:txBody>
          <a:bodyPr lIns="0">
            <a:norm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294874"/>
            <a:ext cx="639692" cy="396000"/>
          </a:xfrm>
          <a:prstGeom prst="rect">
            <a:avLst/>
          </a:prstGeom>
        </p:spPr>
      </p:pic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0DDB638-C173-6D3F-FF1A-66447260C8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8DC35049-3AA5-9643-A289-66951EBEC2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7CF36DE-E5A0-4148-9D06-AE68A4EDD0A7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74597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,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65126"/>
            <a:ext cx="10728323" cy="1260000"/>
          </a:xfrm>
        </p:spPr>
        <p:txBody>
          <a:bodyPr lIns="0">
            <a:norm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37" y="6294874"/>
            <a:ext cx="639692" cy="396000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17CF36DE-E5A0-4148-9D06-AE68A4EDD0A7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7C907C2-9865-F831-E11B-10851B62F54E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EFFFA6D3-91F9-3F5B-5F1D-EB6A778A44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57924BB9-BA4C-7A1D-FE2E-64F64C188D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9" name="Zástupný obsah 3">
            <a:extLst>
              <a:ext uri="{FF2B5EF4-FFF2-40B4-BE49-F238E27FC236}">
                <a16:creationId xmlns:a16="http://schemas.microsoft.com/office/drawing/2014/main" id="{FA654F1F-02D6-B213-3F68-BFED82EB2F8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</p:spTree>
    <p:extLst>
      <p:ext uri="{BB962C8B-B14F-4D97-AF65-F5344CB8AC3E}">
        <p14:creationId xmlns:p14="http://schemas.microsoft.com/office/powerpoint/2010/main" val="28138824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rovnání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0" y="475200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D437D701-B17C-4FB1-90EC-C1632B91EE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Zástupný obsah 3">
            <a:extLst>
              <a:ext uri="{FF2B5EF4-FFF2-40B4-BE49-F238E27FC236}">
                <a16:creationId xmlns:a16="http://schemas.microsoft.com/office/drawing/2014/main" id="{103C0E1B-9A5C-2FCC-DE34-51DF2D12A3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60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3" name="Zástupný obsah 3">
            <a:extLst>
              <a:ext uri="{FF2B5EF4-FFF2-40B4-BE49-F238E27FC236}">
                <a16:creationId xmlns:a16="http://schemas.microsoft.com/office/drawing/2014/main" id="{E630CE26-F1E5-304D-AA96-485BCAD2088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3" y="1660885"/>
            <a:ext cx="5364160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</p:spTree>
    <p:extLst>
      <p:ext uri="{BB962C8B-B14F-4D97-AF65-F5344CB8AC3E}">
        <p14:creationId xmlns:p14="http://schemas.microsoft.com/office/powerpoint/2010/main" val="2564297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86E3AE-C4C5-CA9A-34B2-F60AC1774F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A72D03A-0F35-4A68-824B-364CAA4CDC0F}"/>
              </a:ext>
            </a:extLst>
          </p:cNvPr>
          <p:cNvSpPr/>
          <p:nvPr userDrawn="1"/>
        </p:nvSpPr>
        <p:spPr>
          <a:xfrm>
            <a:off x="0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2079979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203DDD2B-94B5-4D6B-B92F-71E4B2701400}"/>
              </a:ext>
            </a:extLst>
          </p:cNvPr>
          <p:cNvSpPr/>
          <p:nvPr userDrawn="1"/>
        </p:nvSpPr>
        <p:spPr>
          <a:xfrm>
            <a:off x="0" y="-1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A72D03A-0F35-4A68-824B-364CAA4CDC0F}"/>
              </a:ext>
            </a:extLst>
          </p:cNvPr>
          <p:cNvSpPr/>
          <p:nvPr userDrawn="1"/>
        </p:nvSpPr>
        <p:spPr>
          <a:xfrm>
            <a:off x="0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5" name="Zástupný objekt grafu 10">
            <a:extLst>
              <a:ext uri="{FF2B5EF4-FFF2-40B4-BE49-F238E27FC236}">
                <a16:creationId xmlns:a16="http://schemas.microsoft.com/office/drawing/2014/main" id="{7814EF98-A5EE-B564-2343-4835ACD0118A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663200"/>
            <a:ext cx="10728000" cy="3508730"/>
          </a:xfr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6" name="Zástupný text 14">
            <a:extLst>
              <a:ext uri="{FF2B5EF4-FFF2-40B4-BE49-F238E27FC236}">
                <a16:creationId xmlns:a16="http://schemas.microsoft.com/office/drawing/2014/main" id="{693A1838-2329-7980-800F-63A757B70A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277180"/>
            <a:ext cx="10728000" cy="81360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text 16">
            <a:extLst>
              <a:ext uri="{FF2B5EF4-FFF2-40B4-BE49-F238E27FC236}">
                <a16:creationId xmlns:a16="http://schemas.microsoft.com/office/drawing/2014/main" id="{8434A227-584A-FA78-238E-9F19667037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4" y="1223680"/>
            <a:ext cx="3261286" cy="720001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8697311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ý 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3">
            <a:extLst>
              <a:ext uri="{FF2B5EF4-FFF2-40B4-BE49-F238E27FC236}">
                <a16:creationId xmlns:a16="http://schemas.microsoft.com/office/drawing/2014/main" id="{8344B0D9-938C-8943-7B1A-BEFF00F16D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BAB47B0-59FC-8A2C-5C1C-98AC8578BF36}"/>
              </a:ext>
            </a:extLst>
          </p:cNvPr>
          <p:cNvSpPr/>
          <p:nvPr userDrawn="1"/>
        </p:nvSpPr>
        <p:spPr>
          <a:xfrm>
            <a:off x="0" y="0"/>
            <a:ext cx="609600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EC2358A1-7669-1D7D-9850-CE11F26CA0AD}"/>
              </a:ext>
            </a:extLst>
          </p:cNvPr>
          <p:cNvSpPr/>
          <p:nvPr userDrawn="1"/>
        </p:nvSpPr>
        <p:spPr>
          <a:xfrm>
            <a:off x="0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A95B9B9C-3810-7DFE-6E29-011545C1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ED7A6D81-69EA-2CFB-E1EF-A386D0530A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000" y="691199"/>
            <a:ext cx="720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50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ý nadpis, 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0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CE479D9-A951-26E0-C2EF-C43D3FCAC88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BF4CF16D-F608-F5E0-D06B-61FE4F1927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  <p:sp>
        <p:nvSpPr>
          <p:cNvPr id="11" name="Zástupný objekt grafu 10">
            <a:extLst>
              <a:ext uri="{FF2B5EF4-FFF2-40B4-BE49-F238E27FC236}">
                <a16:creationId xmlns:a16="http://schemas.microsoft.com/office/drawing/2014/main" id="{2CCDD7A5-4E4F-7E32-7926-F5BD6DE6206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30800" y="1416423"/>
            <a:ext cx="10728000" cy="3626903"/>
          </a:xfr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:a16="http://schemas.microsoft.com/office/drawing/2014/main" id="{E54CAFFC-D28A-B9D7-EF18-CE0F28879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800" y="5186979"/>
            <a:ext cx="10728000" cy="81360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7" name="Zástupný text 16">
            <a:extLst>
              <a:ext uri="{FF2B5EF4-FFF2-40B4-BE49-F238E27FC236}">
                <a16:creationId xmlns:a16="http://schemas.microsoft.com/office/drawing/2014/main" id="{F99509E6-390C-E171-B7E9-F370C7382F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516" y="955485"/>
            <a:ext cx="3261286" cy="720000"/>
          </a:xfrm>
        </p:spPr>
        <p:txBody>
          <a:bodyPr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3429782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malý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E8A2BDC4-6C43-7770-C039-87C8E274A15E}"/>
              </a:ext>
            </a:extLst>
          </p:cNvPr>
          <p:cNvSpPr/>
          <p:nvPr userDrawn="1"/>
        </p:nvSpPr>
        <p:spPr>
          <a:xfrm>
            <a:off x="731838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46746F9-8916-4E3E-46F8-D3D688B1AC86}"/>
              </a:ext>
            </a:extLst>
          </p:cNvPr>
          <p:cNvSpPr/>
          <p:nvPr userDrawn="1"/>
        </p:nvSpPr>
        <p:spPr>
          <a:xfrm>
            <a:off x="0" y="-2"/>
            <a:ext cx="12192000" cy="728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845A84C-9B03-E5F5-E96F-C8A73107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940"/>
            <a:ext cx="11460162" cy="720722"/>
          </a:xfrm>
        </p:spPr>
        <p:txBody>
          <a:bodyPr lIns="0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5B4E1AD-5241-BB23-6D38-68E746B8E97B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text 8">
            <a:extLst>
              <a:ext uri="{FF2B5EF4-FFF2-40B4-BE49-F238E27FC236}">
                <a16:creationId xmlns:a16="http://schemas.microsoft.com/office/drawing/2014/main" id="{87B68CB9-55B6-6A8B-4827-E00145D2E5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517" y="6138000"/>
            <a:ext cx="3994484" cy="719999"/>
          </a:xfrm>
        </p:spPr>
        <p:txBody>
          <a:bodyPr lIns="180000" tIns="0" rIns="180000" bIns="0" anchor="ctr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Datum, www…</a:t>
            </a:r>
          </a:p>
        </p:txBody>
      </p:sp>
    </p:spTree>
    <p:extLst>
      <p:ext uri="{BB962C8B-B14F-4D97-AF65-F5344CB8AC3E}">
        <p14:creationId xmlns:p14="http://schemas.microsoft.com/office/powerpoint/2010/main" val="499667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, 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393" y="365125"/>
            <a:ext cx="6281770" cy="1591757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4F03E9-B7DD-0DB9-BE59-19B95CD6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392" y="2127183"/>
            <a:ext cx="6281771" cy="3994216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1"/>
            <a:ext cx="6096000" cy="3651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BBC2331-8763-C5B2-68A1-85820DC30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6273700"/>
            <a:ext cx="2196000" cy="432000"/>
          </a:xfrm>
          <a:prstGeom prst="rect">
            <a:avLst/>
          </a:prstGeom>
        </p:spPr>
      </p:pic>
      <p:sp>
        <p:nvSpPr>
          <p:cNvPr id="10" name="Zástupný symbol obrázku 18">
            <a:extLst>
              <a:ext uri="{FF2B5EF4-FFF2-40B4-BE49-F238E27FC236}">
                <a16:creationId xmlns:a16="http://schemas.microsoft.com/office/drawing/2014/main" id="{64BA727E-C5B8-3E3B-6578-64D5C90C69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5703" y="376239"/>
            <a:ext cx="4656087" cy="5753099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D42D85A1-CE0E-3796-3FB6-1A1B847697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8669" y="6291700"/>
            <a:ext cx="639692" cy="396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14B0CAD1-A4B6-4EA1-A166-AA5F970FC7FC}"/>
              </a:ext>
            </a:extLst>
          </p:cNvPr>
          <p:cNvSpPr/>
          <p:nvPr userDrawn="1"/>
        </p:nvSpPr>
        <p:spPr>
          <a:xfrm>
            <a:off x="10376871" y="6144231"/>
            <a:ext cx="1083291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68347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ělovník s fot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8A8D0CC2-172E-43C5-9C85-8F6AE990459A}"/>
              </a:ext>
            </a:extLst>
          </p:cNvPr>
          <p:cNvSpPr/>
          <p:nvPr userDrawn="1"/>
        </p:nvSpPr>
        <p:spPr>
          <a:xfrm>
            <a:off x="8177370" y="2295939"/>
            <a:ext cx="4012822" cy="2266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551" y="2779533"/>
            <a:ext cx="3438462" cy="129893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DE00BE3-D7A4-222E-EB1C-02362F658C8C}"/>
              </a:ext>
            </a:extLst>
          </p:cNvPr>
          <p:cNvSpPr/>
          <p:nvPr userDrawn="1"/>
        </p:nvSpPr>
        <p:spPr>
          <a:xfrm>
            <a:off x="0" y="6139116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76A4F77-4ECB-84D8-129C-2720D24CF3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799" y="891024"/>
            <a:ext cx="639692" cy="396000"/>
          </a:xfrm>
          <a:prstGeom prst="rect">
            <a:avLst/>
          </a:prstGeom>
        </p:spPr>
      </p:pic>
      <p:sp>
        <p:nvSpPr>
          <p:cNvPr id="11" name="Zástupný symbol obrázku 18">
            <a:extLst>
              <a:ext uri="{FF2B5EF4-FFF2-40B4-BE49-F238E27FC236}">
                <a16:creationId xmlns:a16="http://schemas.microsoft.com/office/drawing/2014/main" id="{3E21766A-FBBC-4C6E-85A2-C511EFF7D5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295939"/>
            <a:ext cx="7983110" cy="226612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E3075EE-18D4-417E-80DB-D5BF64468159}"/>
              </a:ext>
            </a:extLst>
          </p:cNvPr>
          <p:cNvSpPr/>
          <p:nvPr userDrawn="1"/>
        </p:nvSpPr>
        <p:spPr>
          <a:xfrm>
            <a:off x="0" y="-1"/>
            <a:ext cx="401463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460BFFC-102B-41D0-BE0E-05968B89F6B9}"/>
              </a:ext>
            </a:extLst>
          </p:cNvPr>
          <p:cNvSpPr/>
          <p:nvPr userDrawn="1"/>
        </p:nvSpPr>
        <p:spPr>
          <a:xfrm>
            <a:off x="1645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0F74BD2-D76A-7DEB-05F3-9CF402FFD6A8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35490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ělovník s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AAA198B7-83B3-B629-FB4A-08F345D3D9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4399" y="2297475"/>
            <a:ext cx="7338710" cy="2264586"/>
          </a:xfrm>
        </p:spPr>
        <p:txBody>
          <a:bodyPr wrap="square">
            <a:noAutofit/>
          </a:bodyPr>
          <a:lstStyle>
            <a:lvl1pPr marL="0" indent="0">
              <a:buNone/>
              <a:defRPr sz="36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A8D0CC2-172E-43C5-9C85-8F6AE990459A}"/>
              </a:ext>
            </a:extLst>
          </p:cNvPr>
          <p:cNvSpPr/>
          <p:nvPr userDrawn="1"/>
        </p:nvSpPr>
        <p:spPr>
          <a:xfrm>
            <a:off x="8177370" y="2295939"/>
            <a:ext cx="4012822" cy="2266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1DAF197-0F70-E0BF-5CA5-CDDA9786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551" y="2779533"/>
            <a:ext cx="3438462" cy="129893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DE00BE3-D7A4-222E-EB1C-02362F658C8C}"/>
              </a:ext>
            </a:extLst>
          </p:cNvPr>
          <p:cNvSpPr/>
          <p:nvPr userDrawn="1"/>
        </p:nvSpPr>
        <p:spPr>
          <a:xfrm>
            <a:off x="0" y="6139116"/>
            <a:ext cx="1219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76A4F77-4ECB-84D8-129C-2720D24CF3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799" y="891024"/>
            <a:ext cx="639692" cy="396000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6E3075EE-18D4-417E-80DB-D5BF64468159}"/>
              </a:ext>
            </a:extLst>
          </p:cNvPr>
          <p:cNvSpPr/>
          <p:nvPr userDrawn="1"/>
        </p:nvSpPr>
        <p:spPr>
          <a:xfrm>
            <a:off x="0" y="-1"/>
            <a:ext cx="4014630" cy="23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460BFFC-102B-41D0-BE0E-05968B89F6B9}"/>
              </a:ext>
            </a:extLst>
          </p:cNvPr>
          <p:cNvSpPr/>
          <p:nvPr userDrawn="1"/>
        </p:nvSpPr>
        <p:spPr>
          <a:xfrm>
            <a:off x="1645" y="475199"/>
            <a:ext cx="1080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0F74BD2-D76A-7DEB-05F3-9CF402FFD6A8}"/>
              </a:ext>
            </a:extLst>
          </p:cNvPr>
          <p:cNvSpPr/>
          <p:nvPr userDrawn="1"/>
        </p:nvSpPr>
        <p:spPr>
          <a:xfrm>
            <a:off x="8197516" y="6144231"/>
            <a:ext cx="3994484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8778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0920DF6-24B2-4278-BD94-C81EE0F4F2CF}"/>
              </a:ext>
            </a:extLst>
          </p:cNvPr>
          <p:cNvSpPr/>
          <p:nvPr userDrawn="1"/>
        </p:nvSpPr>
        <p:spPr>
          <a:xfrm>
            <a:off x="0" y="0"/>
            <a:ext cx="12192000" cy="23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27340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N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2"/>
            <a:ext cx="12192000" cy="6858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43864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modr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6EFECB8-37A1-1162-F90E-485C0D94B166}"/>
              </a:ext>
            </a:extLst>
          </p:cNvPr>
          <p:cNvSpPr/>
          <p:nvPr userDrawn="1"/>
        </p:nvSpPr>
        <p:spPr>
          <a:xfrm>
            <a:off x="0" y="-2"/>
            <a:ext cx="12192000" cy="6858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E800A2A-3E57-67A1-9FC5-281F4B15A2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0059" y="2995034"/>
            <a:ext cx="6911881" cy="867930"/>
          </a:xfrm>
        </p:spPr>
        <p:txBody>
          <a:bodyPr>
            <a:sp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2523888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349764" y="260648"/>
            <a:ext cx="11492477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rgbClr val="274073"/>
                </a:solidFill>
                <a:latin typeface="+mj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775194" y="6526780"/>
            <a:ext cx="8641625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39" y="6524302"/>
            <a:ext cx="1440000" cy="211101"/>
          </a:xfrm>
          <a:prstGeom prst="rect">
            <a:avLst/>
          </a:prstGeom>
        </p:spPr>
        <p:txBody>
          <a:bodyPr anchor="ctr"/>
          <a:lstStyle>
            <a:lvl1pPr algn="r">
              <a:defRPr lang="cs-CZ" sz="1050" smtClean="0">
                <a:solidFill>
                  <a:schemeClr val="accent1"/>
                </a:solidFill>
              </a:defRPr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6321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Úvodní snímek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délník 23"/>
          <p:cNvSpPr/>
          <p:nvPr userDrawn="1"/>
        </p:nvSpPr>
        <p:spPr>
          <a:xfrm>
            <a:off x="0" y="4822020"/>
            <a:ext cx="12192000" cy="2035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12" name="Nadpis 1"/>
          <p:cNvSpPr>
            <a:spLocks noGrp="1"/>
          </p:cNvSpPr>
          <p:nvPr>
            <p:ph type="ctrTitle"/>
          </p:nvPr>
        </p:nvSpPr>
        <p:spPr>
          <a:xfrm>
            <a:off x="533400" y="2016900"/>
            <a:ext cx="11125200" cy="1655301"/>
          </a:xfrm>
          <a:prstGeom prst="rect">
            <a:avLst/>
          </a:prstGeom>
        </p:spPr>
        <p:txBody>
          <a:bodyPr anchor="ctr" anchorCtr="0"/>
          <a:lstStyle>
            <a:lvl1pPr>
              <a:defRPr sz="4400" b="1">
                <a:solidFill>
                  <a:srgbClr val="274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3" name="Podnadpis 2"/>
          <p:cNvSpPr>
            <a:spLocks noGrp="1"/>
          </p:cNvSpPr>
          <p:nvPr>
            <p:ph type="subTitle" idx="1"/>
          </p:nvPr>
        </p:nvSpPr>
        <p:spPr>
          <a:xfrm>
            <a:off x="1828800" y="4147763"/>
            <a:ext cx="8534400" cy="69492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16" name="Grafický objekt 15">
            <a:extLst>
              <a:ext uri="{FF2B5EF4-FFF2-40B4-BE49-F238E27FC236}">
                <a16:creationId xmlns:a16="http://schemas.microsoft.com/office/drawing/2014/main" id="{4ED6AA80-84EF-3BCF-5F86-79E48047A9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5492" y="410222"/>
            <a:ext cx="7161016" cy="9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52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092">
          <p15:clr>
            <a:srgbClr val="FBAE40"/>
          </p15:clr>
        </p15:guide>
        <p15:guide id="2" pos="731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8514576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06533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</p:spPr>
        <p:txBody>
          <a:bodyPr anchor="t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01.03.2026</a:t>
            </a:fld>
            <a:endParaRPr lang="cs-CZ" dirty="0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" name="Obdélník 1"/>
          <p:cNvSpPr/>
          <p:nvPr userDrawn="1"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26113350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01.03.2026</a:t>
            </a:fld>
            <a:endParaRPr lang="cs-CZ" dirty="0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93372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793575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663467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795413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0805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911008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389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56568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6126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501769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9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10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1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FD1682E8-3043-4BDF-8936-9730689EF090}"/>
              </a:ext>
            </a:extLst>
          </p:cNvPr>
          <p:cNvSpPr/>
          <p:nvPr userDrawn="1"/>
        </p:nvSpPr>
        <p:spPr>
          <a:xfrm>
            <a:off x="1535268" y="6539370"/>
            <a:ext cx="7505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epidemiologie nádorů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0416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67916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2639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8040E44-5489-454A-CF22-89E9E235B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3" name="Logo UZIS">
            <a:extLst>
              <a:ext uri="{FF2B5EF4-FFF2-40B4-BE49-F238E27FC236}">
                <a16:creationId xmlns:a16="http://schemas.microsoft.com/office/drawing/2014/main" id="{55DC6064-559D-C7C6-A418-0534501F8F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4" name="Přímá spojnice 3">
            <a:extLst>
              <a:ext uri="{FF2B5EF4-FFF2-40B4-BE49-F238E27FC236}">
                <a16:creationId xmlns:a16="http://schemas.microsoft.com/office/drawing/2014/main" id="{C90A7BB1-0DAC-5E15-9CF7-42F1A38CC26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5" name="Obdélník 14">
            <a:extLst>
              <a:ext uri="{FF2B5EF4-FFF2-40B4-BE49-F238E27FC236}">
                <a16:creationId xmlns:a16="http://schemas.microsoft.com/office/drawing/2014/main" id="{29439D7B-F516-198B-D934-FB0BC09399B1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E7B65A80-701E-B314-DBB1-B62A95DCC7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7" name="Volný tvar 17">
            <a:extLst>
              <a:ext uri="{FF2B5EF4-FFF2-40B4-BE49-F238E27FC236}">
                <a16:creationId xmlns:a16="http://schemas.microsoft.com/office/drawing/2014/main" id="{A4CB8C3F-66B8-226F-FB07-C851F99655B3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B5747C42-39B4-C774-E0F3-4C591877B781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25682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675D763-49E1-452B-AA85-9BB0D08B0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7" name="Logo MZ CR">
            <a:extLst>
              <a:ext uri="{FF2B5EF4-FFF2-40B4-BE49-F238E27FC236}">
                <a16:creationId xmlns:a16="http://schemas.microsoft.com/office/drawing/2014/main" id="{BA20973E-26C0-431A-A232-9510D4B9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6ACD16E-9E10-4D43-8654-3EA979D59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643EE121-5784-4BC8-B04C-32C2B7938BEB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3DFEA239-789A-4960-B696-9734B44248E7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analytická studie – souhrn 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838515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z 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0560EF6F-4F41-055D-D59C-5DB2F962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8221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0B73B5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F9D11052-2EFE-C182-E6EC-F0834236121C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27E72B6E-CA57-9260-82E6-E9C30BD4CD2C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42120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5066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1690347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322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Obrázek 9">
            <a:extLst>
              <a:ext uri="{FF2B5EF4-FFF2-40B4-BE49-F238E27FC236}">
                <a16:creationId xmlns:a16="http://schemas.microsoft.com/office/drawing/2014/main" id="{11B1B157-DCCE-32E9-839F-010705E695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787" y="253404"/>
            <a:ext cx="1470213" cy="35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7474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5B63FAE-4D1A-7847-99EF-E29BF88A0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2F156749-F1E5-BCED-415E-69FBAC6931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840" y="6425889"/>
            <a:ext cx="411229" cy="270000"/>
          </a:xfrm>
          <a:prstGeom prst="rect">
            <a:avLst/>
          </a:prstGeom>
        </p:spPr>
      </p:pic>
      <p:cxnSp>
        <p:nvCxnSpPr>
          <p:cNvPr id="10" name="Přímá spojnice 3">
            <a:extLst>
              <a:ext uri="{FF2B5EF4-FFF2-40B4-BE49-F238E27FC236}">
                <a16:creationId xmlns:a16="http://schemas.microsoft.com/office/drawing/2014/main" id="{D79E4EC9-6044-AFC7-F60C-04725E2D272B}"/>
              </a:ext>
            </a:extLst>
          </p:cNvPr>
          <p:cNvCxnSpPr>
            <a:cxnSpLocks/>
          </p:cNvCxnSpPr>
          <p:nvPr userDrawn="1"/>
        </p:nvCxnSpPr>
        <p:spPr>
          <a:xfrm>
            <a:off x="1031836" y="6523200"/>
            <a:ext cx="5616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B42AECC1-555A-FCE2-223C-07A7F45AAB75}"/>
              </a:ext>
            </a:extLst>
          </p:cNvPr>
          <p:cNvSpPr/>
          <p:nvPr userDrawn="1"/>
        </p:nvSpPr>
        <p:spPr>
          <a:xfrm>
            <a:off x="1359467" y="6539370"/>
            <a:ext cx="503250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100" b="1" i="0" dirty="0">
                <a:solidFill>
                  <a:schemeClr val="accent2"/>
                </a:solidFill>
              </a:rPr>
              <a:t>NÁRODNÍ REGISTR REPRODUKČNÍHO ZDRAVÍ</a:t>
            </a:r>
            <a:endParaRPr lang="en-US" sz="1100" b="1" i="0" dirty="0">
              <a:solidFill>
                <a:schemeClr val="accent2"/>
              </a:solidFill>
            </a:endParaRPr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604497DC-A984-1F09-8D6F-735C0999DA93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44A0B558-0578-8743-A5C4-3F07D7635CF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60C6C65D-5301-612F-2C4C-E5C5D07097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47784" y="6414138"/>
            <a:ext cx="324000" cy="32400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0433F15B-3E10-3942-8A78-FA7ED96E243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99259" y="6414138"/>
            <a:ext cx="324000" cy="324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1B9A648-564D-0721-30EE-3330B61F5F7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491" y="6476079"/>
            <a:ext cx="1048874" cy="252000"/>
          </a:xfrm>
          <a:prstGeom prst="rect">
            <a:avLst/>
          </a:prstGeom>
        </p:spPr>
      </p:pic>
      <p:pic>
        <p:nvPicPr>
          <p:cNvPr id="15" name="Grafický objekt 14">
            <a:extLst>
              <a:ext uri="{FF2B5EF4-FFF2-40B4-BE49-F238E27FC236}">
                <a16:creationId xmlns:a16="http://schemas.microsoft.com/office/drawing/2014/main" id="{3FC9AA7B-E143-51A6-B461-18E61568F12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18544" y="6500472"/>
            <a:ext cx="2101765" cy="18000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71D2565F-D6BA-2229-9CDD-A45462C1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41438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z 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0560EF6F-4F41-055D-D59C-5DB2F962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F9D11052-2EFE-C182-E6EC-F0834236121C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27E72B6E-CA57-9260-82E6-E9C30BD4CD2C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69148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EE951D-1E68-4729-882B-FD07838BE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288" y="525398"/>
            <a:ext cx="10515600" cy="422013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1D34FE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E2C079DE-32AA-4FF9-95BB-BA0E762C368B}"/>
              </a:ext>
            </a:extLst>
          </p:cNvPr>
          <p:cNvGrpSpPr/>
          <p:nvPr userDrawn="1"/>
        </p:nvGrpSpPr>
        <p:grpSpPr>
          <a:xfrm>
            <a:off x="0" y="6822017"/>
            <a:ext cx="12192000" cy="36000"/>
            <a:chOff x="0" y="5879929"/>
            <a:chExt cx="12192000" cy="108012"/>
          </a:xfrm>
          <a:solidFill>
            <a:srgbClr val="FB5271"/>
          </a:solidFill>
        </p:grpSpPr>
        <p:sp>
          <p:nvSpPr>
            <p:cNvPr id="9" name="Obdélník 8">
              <a:extLst>
                <a:ext uri="{FF2B5EF4-FFF2-40B4-BE49-F238E27FC236}">
                  <a16:creationId xmlns:a16="http://schemas.microsoft.com/office/drawing/2014/main" id="{11DD24E0-7FB1-48EF-86AB-4B42DA6852A0}"/>
                </a:ext>
              </a:extLst>
            </p:cNvPr>
            <p:cNvSpPr/>
            <p:nvPr userDrawn="1"/>
          </p:nvSpPr>
          <p:spPr>
            <a:xfrm>
              <a:off x="0" y="5879929"/>
              <a:ext cx="12192000" cy="10801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BC515677-EF21-43D2-8BF0-725581F6A384}"/>
                </a:ext>
              </a:extLst>
            </p:cNvPr>
            <p:cNvSpPr/>
            <p:nvPr userDrawn="1"/>
          </p:nvSpPr>
          <p:spPr>
            <a:xfrm>
              <a:off x="1793269" y="5879929"/>
              <a:ext cx="9720000" cy="10801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FAFFB9AD-9D81-443F-81BC-1EFB7029F523}"/>
                </a:ext>
              </a:extLst>
            </p:cNvPr>
            <p:cNvSpPr/>
            <p:nvPr userDrawn="1"/>
          </p:nvSpPr>
          <p:spPr>
            <a:xfrm>
              <a:off x="4272000" y="5879929"/>
              <a:ext cx="7920000" cy="10801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04885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1382116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88688409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86E3AE-C4C5-CA9A-34B2-F60AC1774F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84655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7225442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06824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6831150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olný tvar 6">
            <a:extLst>
              <a:ext uri="{FF2B5EF4-FFF2-40B4-BE49-F238E27FC236}">
                <a16:creationId xmlns:a16="http://schemas.microsoft.com/office/drawing/2014/main" id="{9C4E3F5D-17FE-4F11-BF0B-55FCB20C5B1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Volný tvar 17">
            <a:extLst>
              <a:ext uri="{FF2B5EF4-FFF2-40B4-BE49-F238E27FC236}">
                <a16:creationId xmlns:a16="http://schemas.microsoft.com/office/drawing/2014/main" id="{D48C225E-8000-42E1-8A87-FBEBB02FC061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Volný tvar 18">
            <a:extLst>
              <a:ext uri="{FF2B5EF4-FFF2-40B4-BE49-F238E27FC236}">
                <a16:creationId xmlns:a16="http://schemas.microsoft.com/office/drawing/2014/main" id="{E8850329-92A2-4C8B-8B48-BF3BBCB09972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16300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01.03.2026</a:t>
            </a:fld>
            <a:endParaRPr lang="cs-CZ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96263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5668872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44862233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118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9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10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1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FD1682E8-3043-4BDF-8936-9730689EF090}"/>
              </a:ext>
            </a:extLst>
          </p:cNvPr>
          <p:cNvSpPr/>
          <p:nvPr userDrawn="1"/>
        </p:nvSpPr>
        <p:spPr>
          <a:xfrm>
            <a:off x="1535268" y="6539370"/>
            <a:ext cx="7505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epidemiologie nádorů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43599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98993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010785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675D763-49E1-452B-AA85-9BB0D08B0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7" name="Logo MZ CR">
            <a:extLst>
              <a:ext uri="{FF2B5EF4-FFF2-40B4-BE49-F238E27FC236}">
                <a16:creationId xmlns:a16="http://schemas.microsoft.com/office/drawing/2014/main" id="{BA20973E-26C0-431A-A232-9510D4B9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6ACD16E-9E10-4D43-8654-3EA979D59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643EE121-5784-4BC8-B04C-32C2B7938BEB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3DFEA239-789A-4960-B696-9734B44248E7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analytická studie – souhrn 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3816560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6" name="Obrázek 9">
            <a:extLst>
              <a:ext uri="{FF2B5EF4-FFF2-40B4-BE49-F238E27FC236}">
                <a16:creationId xmlns:a16="http://schemas.microsoft.com/office/drawing/2014/main" id="{11B1B157-DCCE-32E9-839F-010705E695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787" y="253404"/>
            <a:ext cx="1470213" cy="35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1380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</a:t>
            </a:r>
            <a:r>
              <a:rPr lang="cs-CZ" sz="1200" b="1" i="0" baseline="0">
                <a:solidFill>
                  <a:schemeClr val="accent5">
                    <a:lumMod val="50000"/>
                  </a:schemeClr>
                </a:solidFill>
              </a:rPr>
              <a:t>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2681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489919B-3903-4B1A-927E-76C809645C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t="27809" r="14699" b="26857"/>
          <a:stretch/>
        </p:blipFill>
        <p:spPr>
          <a:xfrm>
            <a:off x="11139522" y="240669"/>
            <a:ext cx="720000" cy="47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40838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01.03.2026</a:t>
            </a:fld>
            <a:endParaRPr lang="cs-CZ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76226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</p:spPr>
        <p:txBody>
          <a:bodyPr anchor="t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01.03.2026</a:t>
            </a:fld>
            <a:endParaRPr lang="cs-CZ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Obdélník 1"/>
          <p:cNvSpPr/>
          <p:nvPr userDrawn="1"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28006218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2065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Obrázek 4" descr="Obsah obrázku černá, tma&#10;&#10;Popis byl vytvořen automaticky">
            <a:extLst>
              <a:ext uri="{FF2B5EF4-FFF2-40B4-BE49-F238E27FC236}">
                <a16:creationId xmlns:a16="http://schemas.microsoft.com/office/drawing/2014/main" id="{E205350B-7771-0CF5-00D8-7A7E70FCE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191" y="191436"/>
            <a:ext cx="1230955" cy="4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064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2256028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76887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675D763-49E1-452B-AA85-9BB0D08B0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7" name="Logo MZ CR">
            <a:extLst>
              <a:ext uri="{FF2B5EF4-FFF2-40B4-BE49-F238E27FC236}">
                <a16:creationId xmlns:a16="http://schemas.microsoft.com/office/drawing/2014/main" id="{BA20973E-26C0-431A-A232-9510D4B9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6ACD16E-9E10-4D43-8654-3EA979D59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643EE121-5784-4BC8-B04C-32C2B7938BEB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3DFEA239-789A-4960-B696-9734B44248E7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analytická studie – souhrn 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0449569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7423964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34930092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1386172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2E59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rgbClr val="2E59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rgbClr val="2E59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6389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">
            <a:extLst>
              <a:ext uri="{FF2B5EF4-FFF2-40B4-BE49-F238E27FC236}">
                <a16:creationId xmlns:a16="http://schemas.microsoft.com/office/drawing/2014/main" id="{BA5F2F7F-A2E5-0E27-B3C6-639FAB2C9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1386172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4548211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59200473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821155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9383414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024256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025987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E09DB70A-A65D-43B3-88DF-0AE7122490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41" y="208251"/>
            <a:ext cx="370980" cy="42268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155B2CC-163E-4DF7-B19A-3CE4D478D5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387" y="211426"/>
            <a:ext cx="1246300" cy="39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0779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6810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93121681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7974B-1FFA-4DB6-8A8F-C6D3C506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51DC174-F8E7-4EAC-A194-2E59D5387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AE8BB-28AF-4AE2-8287-52FCCAC1ADF8}" type="datetimeFigureOut">
              <a:rPr kumimoji="0" lang="cs-CZ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01.03.2026</a:t>
            </a:fld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EB7FDB-8449-4365-952C-D854D1367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D0A128B-F7A7-4D02-8D71-42D14D61A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E3E1E-8F17-4E77-8CB8-5F4C7FAD9A57}" type="slidenum">
              <a:rPr kumimoji="0" lang="cs-CZ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73013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941185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12909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642811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28CA8B-BE17-4E8E-BA21-5C708B05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6EB976-B52F-4E70-BBEC-C16C4DA3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C9C5FA-8A58-4277-A372-519F039F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0A4BF4-D40A-4D0B-BC1B-8FB80ED0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55A1A0-AD5B-4C95-BAFF-47E2F5A4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065095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77A5EC-DCF3-4316-AAF9-593891F1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0E2C95-7248-4E58-95A4-5C701F280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8EFFA53-665F-4953-B32A-12133A2A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CA4233-D784-46DD-A1AD-4152E21E0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85684D-BE59-4E04-BE98-A785CC64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21854D-6B80-4FB9-9CFC-9B304DA8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826270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D1B7E-0F7A-48FF-80C4-2C5F31EE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E874446-8942-495E-93DB-784F144C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267A43-2030-465F-AE0C-283CAF155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FDFD93F-F2A2-42A7-9EDB-BA58F8C98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B9F1699-C431-4C57-A22C-6828F38DC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1BA643-00CC-4CB6-A102-96700A29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29C33A4-481B-476E-BA47-9035B5F7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8FED13E-2988-4324-B670-BCEC1AAF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5770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718902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468924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423551-D153-4217-A154-4407A5B5F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416EEB-8CE6-4497-BFA3-F99CC0D1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DD2D91-6CED-4D5D-90BC-1170E2886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7CD6761-29DF-4455-9076-0459A199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57E6A1-1563-4E8F-97AB-B9639488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846D3B-0330-4216-A3E4-28A86341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34280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0D4BE5-19B7-49D5-8B48-E9CCECB0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41C0DCF-3D3D-40E5-9127-BB856F353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734A7E9-778A-493F-86D4-6A7719CA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852D4C-AA02-44EC-AAA8-C261F839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CEA8B9-0632-4DC0-BA34-8F44709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B75481-B9F9-4C7F-93D3-F3E67810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946754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27C9B-34FC-4CEF-A0D2-FE608DB0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7DE946A-16C9-4D5E-9125-FDC4FC0E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D8B166-2654-4599-81CD-090450DC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545EFA-9E6A-445E-8D63-AA5C6DAC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D78E511-8C01-48B0-86BA-51C6AEA9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532289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A84DCF3-1782-4C08-96B2-D43EBCE1D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8719A1-DC72-431A-9D4E-96FA10E29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005688-EA75-4393-9E80-A1CE8939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F067B-09AF-4046-BACD-D60555EC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EB7427-BEE7-4670-92C0-022D2034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79956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8128136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92589298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1664214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CA797ED8-728E-4B69-2BBD-C59909EE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60258"/>
            <a:ext cx="11386173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96778665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0AD9E5-E08C-4CAB-A5F9-F9481151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17BB3E-FF8D-442E-97B6-8067255EF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CF4D5E-1183-45AB-8E9C-7FD2874A3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D4DE49-771C-490A-BDED-84F1971D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88DB9D8-26C2-425E-87CD-0EE8FFEE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57173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381155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502323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310244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599778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28CA8B-BE17-4E8E-BA21-5C708B05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6EB976-B52F-4E70-BBEC-C16C4DA3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C9C5FA-8A58-4277-A372-519F039F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0A4BF4-D40A-4D0B-BC1B-8FB80ED0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55A1A0-AD5B-4C95-BAFF-47E2F5A4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880058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77A5EC-DCF3-4316-AAF9-593891F1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0E2C95-7248-4E58-95A4-5C701F280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8EFFA53-665F-4953-B32A-12133A2A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CA4233-D784-46DD-A1AD-4152E21E0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85684D-BE59-4E04-BE98-A785CC64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21854D-6B80-4FB9-9CFC-9B304DA8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565514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D1B7E-0F7A-48FF-80C4-2C5F31EE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E874446-8942-495E-93DB-784F144C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267A43-2030-465F-AE0C-283CAF155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FDFD93F-F2A2-42A7-9EDB-BA58F8C98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B9F1699-C431-4C57-A22C-6828F38DC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1BA643-00CC-4CB6-A102-96700A29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29C33A4-481B-476E-BA47-9035B5F7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8FED13E-2988-4324-B670-BCEC1AAF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018495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626738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833242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423551-D153-4217-A154-4407A5B5F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416EEB-8CE6-4497-BFA3-F99CC0D1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DD2D91-6CED-4D5D-90BC-1170E2886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7CD6761-29DF-4455-9076-0459A199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57E6A1-1563-4E8F-97AB-B9639488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846D3B-0330-4216-A3E4-28A86341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33073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0D4BE5-19B7-49D5-8B48-E9CCECB0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41C0DCF-3D3D-40E5-9127-BB856F353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734A7E9-778A-493F-86D4-6A7719CA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852D4C-AA02-44EC-AAA8-C261F839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CEA8B9-0632-4DC0-BA34-8F44709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B75481-B9F9-4C7F-93D3-F3E67810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001244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27C9B-34FC-4CEF-A0D2-FE608DB0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7DE946A-16C9-4D5E-9125-FDC4FC0E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D8B166-2654-4599-81CD-090450DC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545EFA-9E6A-445E-8D63-AA5C6DAC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D78E511-8C01-48B0-86BA-51C6AEA9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688378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A84DCF3-1782-4C08-96B2-D43EBCE1D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8719A1-DC72-431A-9D4E-96FA10E29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005688-EA75-4393-9E80-A1CE8939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F067B-09AF-4046-BACD-D60555EC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EB7427-BEE7-4670-92C0-022D2034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125826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2122498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Obrázek 9">
            <a:extLst>
              <a:ext uri="{FF2B5EF4-FFF2-40B4-BE49-F238E27FC236}">
                <a16:creationId xmlns:a16="http://schemas.microsoft.com/office/drawing/2014/main" id="{11B1B157-DCCE-32E9-839F-010705E695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787" y="253404"/>
            <a:ext cx="1470213" cy="35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3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6098921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355638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936104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586409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99040494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08882265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92856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9715382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3192467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2724728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8266479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0527314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95827713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49577358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graf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41572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6" y="510746"/>
            <a:ext cx="11442357" cy="53546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79499417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4904525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7730092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61432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112981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43778690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14636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6" y="510746"/>
            <a:ext cx="11442357" cy="53546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3689965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7976831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247090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24482145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770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4270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96535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3086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2479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7334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24197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1279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7965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61390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6658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340156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3403548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CA797ED8-728E-4B69-2BBD-C59909EE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60258"/>
            <a:ext cx="11386173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7225601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86890877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7655468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567F-E7DA-47BB-AEB1-9930A46F27B5}" type="datetimeFigureOut">
              <a:rPr lang="cs-CZ" smtClean="0"/>
              <a:pPr/>
              <a:t>01.03.2026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957316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445DA0-1AF2-C573-AED8-21FDF3EA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14976E-F323-EE21-0FD4-7B83B941D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44F406-3D3C-B6E9-93F8-8CA8A5A3B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CDB39-4DC7-424F-9A95-6F10FE6B8589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5B1A795-F935-22DF-AA0B-275400C30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D0A5009-F02D-55D2-911C-7CBB6127C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0430-A951-41C1-96B9-54B74EB28D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837000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60258"/>
            <a:ext cx="11386173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2077163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CA797ED8-728E-4B69-2BBD-C59909EE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60258"/>
            <a:ext cx="11386173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68722695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8971242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1E9F78-E2CE-4E8B-BE9E-D684648B0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BE5DDF9-EF30-4D78-811A-73ED0762D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7501578-6596-47E2-A888-C9138A57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D92C38A-ACF3-4511-83B2-BBC8D3BC1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76357"/>
            <a:ext cx="12077699" cy="832353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C22728"/>
                </a:solidFill>
                <a:effectLst/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6E1183-66C6-4A27-95E6-796A78D36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568" y="2201678"/>
            <a:ext cx="10515600" cy="2143935"/>
          </a:xfrm>
        </p:spPr>
        <p:txBody>
          <a:bodyPr/>
          <a:lstStyle>
            <a:lvl1pPr>
              <a:defRPr sz="3200" b="1">
                <a:solidFill>
                  <a:srgbClr val="232C77"/>
                </a:solidFill>
                <a:latin typeface="+mj-lt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3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302523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869753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5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9.xml"/><Relationship Id="rId18" Type="http://schemas.openxmlformats.org/officeDocument/2006/relationships/slideLayout" Target="../slideLayouts/slideLayout144.xml"/><Relationship Id="rId26" Type="http://schemas.openxmlformats.org/officeDocument/2006/relationships/slideLayout" Target="../slideLayouts/slideLayout152.xml"/><Relationship Id="rId39" Type="http://schemas.openxmlformats.org/officeDocument/2006/relationships/slideLayout" Target="../slideLayouts/slideLayout165.xml"/><Relationship Id="rId21" Type="http://schemas.openxmlformats.org/officeDocument/2006/relationships/slideLayout" Target="../slideLayouts/slideLayout147.xml"/><Relationship Id="rId34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8.xml"/><Relationship Id="rId16" Type="http://schemas.openxmlformats.org/officeDocument/2006/relationships/slideLayout" Target="../slideLayouts/slideLayout142.xml"/><Relationship Id="rId20" Type="http://schemas.openxmlformats.org/officeDocument/2006/relationships/slideLayout" Target="../slideLayouts/slideLayout146.xml"/><Relationship Id="rId29" Type="http://schemas.openxmlformats.org/officeDocument/2006/relationships/slideLayout" Target="../slideLayouts/slideLayout155.xml"/><Relationship Id="rId41" Type="http://schemas.openxmlformats.org/officeDocument/2006/relationships/theme" Target="../theme/theme5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24" Type="http://schemas.openxmlformats.org/officeDocument/2006/relationships/slideLayout" Target="../slideLayouts/slideLayout150.xml"/><Relationship Id="rId32" Type="http://schemas.openxmlformats.org/officeDocument/2006/relationships/slideLayout" Target="../slideLayouts/slideLayout158.xml"/><Relationship Id="rId37" Type="http://schemas.openxmlformats.org/officeDocument/2006/relationships/slideLayout" Target="../slideLayouts/slideLayout163.xml"/><Relationship Id="rId40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41.xml"/><Relationship Id="rId23" Type="http://schemas.openxmlformats.org/officeDocument/2006/relationships/slideLayout" Target="../slideLayouts/slideLayout149.xml"/><Relationship Id="rId28" Type="http://schemas.openxmlformats.org/officeDocument/2006/relationships/slideLayout" Target="../slideLayouts/slideLayout154.xml"/><Relationship Id="rId36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36.xml"/><Relationship Id="rId19" Type="http://schemas.openxmlformats.org/officeDocument/2006/relationships/slideLayout" Target="../slideLayouts/slideLayout145.xml"/><Relationship Id="rId31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Relationship Id="rId22" Type="http://schemas.openxmlformats.org/officeDocument/2006/relationships/slideLayout" Target="../slideLayouts/slideLayout148.xml"/><Relationship Id="rId27" Type="http://schemas.openxmlformats.org/officeDocument/2006/relationships/slideLayout" Target="../slideLayouts/slideLayout153.xml"/><Relationship Id="rId30" Type="http://schemas.openxmlformats.org/officeDocument/2006/relationships/slideLayout" Target="../slideLayouts/slideLayout156.xml"/><Relationship Id="rId35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8.xml"/><Relationship Id="rId17" Type="http://schemas.openxmlformats.org/officeDocument/2006/relationships/slideLayout" Target="../slideLayouts/slideLayout143.xml"/><Relationship Id="rId25" Type="http://schemas.openxmlformats.org/officeDocument/2006/relationships/slideLayout" Target="../slideLayouts/slideLayout151.xml"/><Relationship Id="rId33" Type="http://schemas.openxmlformats.org/officeDocument/2006/relationships/slideLayout" Target="../slideLayouts/slideLayout159.xml"/><Relationship Id="rId38" Type="http://schemas.openxmlformats.org/officeDocument/2006/relationships/slideLayout" Target="../slideLayouts/slideLayout1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8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CBD84A8-2E77-76CA-FC78-9478C2963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BD5C160-FC39-FCA6-4123-28F4ACC9B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07B523-506C-26AA-35D0-F1927688D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45734-1122-415C-80A2-CB7D62399CC7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724B0D-D2F4-50E9-8BC8-B20065527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A9555C-86E4-B7DF-5A8B-81061549A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77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6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912" r:id="rId11"/>
    <p:sldLayoutId id="2147483913" r:id="rId12"/>
    <p:sldLayoutId id="2147483915" r:id="rId13"/>
    <p:sldLayoutId id="2147483924" r:id="rId14"/>
    <p:sldLayoutId id="2147483926" r:id="rId15"/>
    <p:sldLayoutId id="2147483927" r:id="rId16"/>
    <p:sldLayoutId id="2147483928" r:id="rId17"/>
    <p:sldLayoutId id="2147483929" r:id="rId18"/>
    <p:sldLayoutId id="2147483930" r:id="rId19"/>
    <p:sldLayoutId id="2147483935" r:id="rId20"/>
    <p:sldLayoutId id="2147483937" r:id="rId21"/>
    <p:sldLayoutId id="2147483945" r:id="rId22"/>
    <p:sldLayoutId id="2147484069" r:id="rId23"/>
    <p:sldLayoutId id="2147483963" r:id="rId24"/>
    <p:sldLayoutId id="2147483964" r:id="rId25"/>
    <p:sldLayoutId id="2147483965" r:id="rId26"/>
    <p:sldLayoutId id="2147483966" r:id="rId27"/>
    <p:sldLayoutId id="2147483967" r:id="rId28"/>
    <p:sldLayoutId id="2147483968" r:id="rId29"/>
    <p:sldLayoutId id="2147483969" r:id="rId30"/>
    <p:sldLayoutId id="2147483970" r:id="rId31"/>
    <p:sldLayoutId id="2147483971" r:id="rId32"/>
    <p:sldLayoutId id="2147483972" r:id="rId33"/>
    <p:sldLayoutId id="2147483973" r:id="rId34"/>
    <p:sldLayoutId id="2147483974" r:id="rId35"/>
    <p:sldLayoutId id="2147483975" r:id="rId36"/>
    <p:sldLayoutId id="2147483976" r:id="rId37"/>
    <p:sldLayoutId id="2147483977" r:id="rId38"/>
    <p:sldLayoutId id="2147483978" r:id="rId39"/>
    <p:sldLayoutId id="2147483979" r:id="rId40"/>
    <p:sldLayoutId id="2147483980" r:id="rId41"/>
    <p:sldLayoutId id="2147483981" r:id="rId42"/>
    <p:sldLayoutId id="2147483982" r:id="rId43"/>
    <p:sldLayoutId id="2147483983" r:id="rId44"/>
    <p:sldLayoutId id="2147483984" r:id="rId45"/>
    <p:sldLayoutId id="2147483986" r:id="rId46"/>
    <p:sldLayoutId id="2147483997" r:id="rId47"/>
    <p:sldLayoutId id="2147483998" r:id="rId48"/>
    <p:sldLayoutId id="2147483999" r:id="rId49"/>
    <p:sldLayoutId id="2147484000" r:id="rId50"/>
    <p:sldLayoutId id="2147484001" r:id="rId51"/>
    <p:sldLayoutId id="2147484002" r:id="rId52"/>
    <p:sldLayoutId id="2147484003" r:id="rId53"/>
    <p:sldLayoutId id="2147484004" r:id="rId54"/>
    <p:sldLayoutId id="2147484005" r:id="rId55"/>
    <p:sldLayoutId id="2147484006" r:id="rId56"/>
    <p:sldLayoutId id="2147484007" r:id="rId57"/>
    <p:sldLayoutId id="2147484008" r:id="rId58"/>
    <p:sldLayoutId id="2147484009" r:id="rId59"/>
    <p:sldLayoutId id="2147484010" r:id="rId60"/>
    <p:sldLayoutId id="2147484011" r:id="rId61"/>
    <p:sldLayoutId id="2147484012" r:id="rId62"/>
    <p:sldLayoutId id="2147484013" r:id="rId63"/>
    <p:sldLayoutId id="2147484014" r:id="rId64"/>
    <p:sldLayoutId id="2147484015" r:id="rId65"/>
    <p:sldLayoutId id="2147484016" r:id="rId66"/>
    <p:sldLayoutId id="2147484017" r:id="rId67"/>
    <p:sldLayoutId id="2147484018" r:id="rId68"/>
    <p:sldLayoutId id="2147484019" r:id="rId69"/>
    <p:sldLayoutId id="2147484032" r:id="rId70"/>
    <p:sldLayoutId id="2147484033" r:id="rId71"/>
    <p:sldLayoutId id="2147484034" r:id="rId72"/>
    <p:sldLayoutId id="2147484035" r:id="rId73"/>
    <p:sldLayoutId id="2147484037" r:id="rId74"/>
    <p:sldLayoutId id="2147484038" r:id="rId75"/>
    <p:sldLayoutId id="2147484039" r:id="rId76"/>
    <p:sldLayoutId id="2147484040" r:id="rId77"/>
    <p:sldLayoutId id="2147484041" r:id="rId78"/>
    <p:sldLayoutId id="2147484042" r:id="rId79"/>
    <p:sldLayoutId id="2147484043" r:id="rId80"/>
    <p:sldLayoutId id="2147484044" r:id="rId81"/>
    <p:sldLayoutId id="2147484045" r:id="rId82"/>
    <p:sldLayoutId id="2147484046" r:id="rId83"/>
    <p:sldLayoutId id="2147484047" r:id="rId84"/>
    <p:sldLayoutId id="2147484048" r:id="rId85"/>
    <p:sldLayoutId id="2147484049" r:id="rId86"/>
    <p:sldLayoutId id="2147484050" r:id="rId87"/>
    <p:sldLayoutId id="2147484051" r:id="rId88"/>
    <p:sldLayoutId id="2147484052" r:id="rId89"/>
    <p:sldLayoutId id="2147484053" r:id="rId90"/>
    <p:sldLayoutId id="2147484054" r:id="rId91"/>
    <p:sldLayoutId id="2147484055" r:id="rId92"/>
    <p:sldLayoutId id="2147484056" r:id="rId93"/>
    <p:sldLayoutId id="2147484057" r:id="rId94"/>
    <p:sldLayoutId id="2147484058" r:id="rId95"/>
    <p:sldLayoutId id="2147484059" r:id="rId96"/>
    <p:sldLayoutId id="2147484060" r:id="rId97"/>
    <p:sldLayoutId id="2147484061" r:id="rId98"/>
    <p:sldLayoutId id="2147484062" r:id="rId99"/>
    <p:sldLayoutId id="2147484063" r:id="rId100"/>
    <p:sldLayoutId id="2147484064" r:id="rId101"/>
    <p:sldLayoutId id="2147484065" r:id="rId102"/>
    <p:sldLayoutId id="2147484066" r:id="rId103"/>
    <p:sldLayoutId id="2147484067" r:id="rId104"/>
    <p:sldLayoutId id="2147484068" r:id="rId10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457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535631C-4CDD-42C2-A7AD-9AA51AFB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0DE45-F4C7-4C3F-B3D7-F5ED14ED0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8A5DE6-F4CE-43D4-9B38-F7564481C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B68E6B-3635-4F98-86A1-C42C823AD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DC5EA2-659F-491D-ACEB-F665442B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410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ABDF78A-B64B-E31A-9048-C103D2FF2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91D3A78-4D44-1A0D-E5F5-61D2E84B9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E4BE62-2037-7939-ABC4-546FAD5B6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496FD-D12D-47B9-A6B2-BED9521AF41A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53EABC6-2ECD-1685-3E0B-365FA94596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14816E-5691-9238-87D0-C876B82A71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0CFDC-57E9-4C10-8387-11AC0181E6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9160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535631C-4CDD-42C2-A7AD-9AA51AFB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0DE45-F4C7-4C3F-B3D7-F5ED14ED0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8A5DE6-F4CE-43D4-9B38-F7564481C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50C1-90E3-48F0-81D4-692D92D9D800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B68E6B-3635-4F98-86A1-C42C823AD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DC5EA2-659F-491D-ACEB-F665442B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592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20" r:id="rId15"/>
    <p:sldLayoutId id="2147483821" r:id="rId16"/>
    <p:sldLayoutId id="2147483823" r:id="rId17"/>
    <p:sldLayoutId id="2147483824" r:id="rId18"/>
    <p:sldLayoutId id="2147483825" r:id="rId19"/>
    <p:sldLayoutId id="2147483827" r:id="rId20"/>
    <p:sldLayoutId id="2147483828" r:id="rId21"/>
    <p:sldLayoutId id="2147483829" r:id="rId22"/>
    <p:sldLayoutId id="2147483830" r:id="rId23"/>
    <p:sldLayoutId id="2147483831" r:id="rId24"/>
    <p:sldLayoutId id="2147483832" r:id="rId25"/>
    <p:sldLayoutId id="2147483833" r:id="rId26"/>
    <p:sldLayoutId id="2147483834" r:id="rId27"/>
    <p:sldLayoutId id="2147483835" r:id="rId28"/>
    <p:sldLayoutId id="2147483836" r:id="rId29"/>
    <p:sldLayoutId id="2147483837" r:id="rId30"/>
    <p:sldLayoutId id="2147483838" r:id="rId31"/>
    <p:sldLayoutId id="2147483839" r:id="rId32"/>
    <p:sldLayoutId id="2147483840" r:id="rId33"/>
    <p:sldLayoutId id="2147483841" r:id="rId34"/>
    <p:sldLayoutId id="2147483842" r:id="rId35"/>
    <p:sldLayoutId id="2147483843" r:id="rId36"/>
    <p:sldLayoutId id="2147483844" r:id="rId37"/>
    <p:sldLayoutId id="2147483845" r:id="rId38"/>
    <p:sldLayoutId id="2147483846" r:id="rId39"/>
    <p:sldLayoutId id="2147483847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876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21A2F96-5C27-40A0-8CAA-D09418D4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FC718A3-7889-462E-9505-FE13BC953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1164E5F-6430-436A-86B2-C01DAB561E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BE328-53AA-48FD-A15A-534B8A5A55F4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F19B69-2CDA-4918-B3B9-A1C5501B7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44C862B-5A1F-453D-BC6D-28795BCE78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A7A61-466A-4959-94AA-085140A247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223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542A622-14D0-72ED-3B2F-4EA98E5E3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8E2C961-4D94-91B3-0F3B-0B96DCCD5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A836248-5D84-9801-A17D-87D370DD1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E673B6-FE05-418C-A5B1-AEE059B58079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F2BDB2-7B2C-F0DC-D9B7-8B5411EC7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1CB2A3-F59D-6942-F653-01A00A81E0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746388-BDC8-4E01-BE9B-D37FB95D16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358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1.xml"/><Relationship Id="rId4" Type="http://schemas.openxmlformats.org/officeDocument/2006/relationships/image" Target="../media/image4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s://www.nzip.cz/" TargetMode="External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25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55.png"/><Relationship Id="rId5" Type="http://schemas.openxmlformats.org/officeDocument/2006/relationships/tags" Target="../tags/tag6.xml"/><Relationship Id="rId10" Type="http://schemas.openxmlformats.org/officeDocument/2006/relationships/hyperlink" Target="https://www.nzip.cz/data/2234-pracovnici-uvazky-zp-vek-pohlavi-kraj-okres-okres-datovy-souhrn" TargetMode="External"/><Relationship Id="rId4" Type="http://schemas.openxmlformats.org/officeDocument/2006/relationships/tags" Target="../tags/tag5.xml"/><Relationship Id="rId9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chart" Target="../charts/chart2.xml"/><Relationship Id="rId4" Type="http://schemas.openxmlformats.org/officeDocument/2006/relationships/slideLayout" Target="../slideLayouts/slideLayout18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57.png"/><Relationship Id="rId5" Type="http://schemas.openxmlformats.org/officeDocument/2006/relationships/tags" Target="../tags/tag15.xml"/><Relationship Id="rId10" Type="http://schemas.openxmlformats.org/officeDocument/2006/relationships/image" Target="../media/image56.png"/><Relationship Id="rId4" Type="http://schemas.openxmlformats.org/officeDocument/2006/relationships/tags" Target="../tags/tag14.xml"/><Relationship Id="rId9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Relationship Id="rId4" Type="http://schemas.openxmlformats.org/officeDocument/2006/relationships/image" Target="../media/image5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59.png"/><Relationship Id="rId5" Type="http://schemas.openxmlformats.org/officeDocument/2006/relationships/slideLayout" Target="../slideLayouts/slideLayout141.xml"/><Relationship Id="rId4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9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slideLayout" Target="../slideLayouts/slideLayout183.xml"/><Relationship Id="rId4" Type="http://schemas.openxmlformats.org/officeDocument/2006/relationships/tags" Target="../tags/tag3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tags" Target="../tags/tag37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10" Type="http://schemas.openxmlformats.org/officeDocument/2006/relationships/hyperlink" Target="https://www.nzip.cz/data/2235-pracovnici-pocty-zp-vek-pohlavi-kraj-okres-datovy-souhrn" TargetMode="External"/><Relationship Id="rId4" Type="http://schemas.openxmlformats.org/officeDocument/2006/relationships/tags" Target="../tags/tag38.xml"/><Relationship Id="rId9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8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1.xml"/><Relationship Id="rId1" Type="http://schemas.openxmlformats.org/officeDocument/2006/relationships/tags" Target="../tags/tag4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4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nrrz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chart" Target="../charts/chart5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hyperlink" Target="https://www.czso.cz/csu/czso/projekce-obyvatelstva-ceske-republiky-2018-2100" TargetMode="Externa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53.xml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2.xml"/><Relationship Id="rId4" Type="http://schemas.openxmlformats.org/officeDocument/2006/relationships/chart" Target="../charts/char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2.xml"/><Relationship Id="rId1" Type="http://schemas.openxmlformats.org/officeDocument/2006/relationships/tags" Target="../tags/tag5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121.xml"/><Relationship Id="rId1" Type="http://schemas.openxmlformats.org/officeDocument/2006/relationships/tags" Target="../tags/tag55.xml"/><Relationship Id="rId5" Type="http://schemas.openxmlformats.org/officeDocument/2006/relationships/hyperlink" Target="https://www.uzis.cz/index.php?pg=o-nas--projekty&amp;prid=36" TargetMode="External"/><Relationship Id="rId4" Type="http://schemas.openxmlformats.org/officeDocument/2006/relationships/image" Target="../media/image4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4F76FE3B-9128-83FC-DABD-70D22B7DFBED}"/>
              </a:ext>
            </a:extLst>
          </p:cNvPr>
          <p:cNvSpPr/>
          <p:nvPr/>
        </p:nvSpPr>
        <p:spPr>
          <a:xfrm>
            <a:off x="124976" y="72335"/>
            <a:ext cx="11677651" cy="1649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solidFill>
                  <a:srgbClr val="2E5980"/>
                </a:solidFill>
              </a:rPr>
              <a:t>STRATEGICKÉ ANALÝZY POTŘEB REZORTU ZDRAVOTNICTVÍ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sz="3600" b="1" dirty="0">
                <a:solidFill>
                  <a:srgbClr val="D71440"/>
                </a:solidFill>
                <a:latin typeface="+mn-lt"/>
              </a:rPr>
              <a:t>Nová otevřená data pro dohodovací řízení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GB" sz="2400" kern="100" dirty="0">
              <a:solidFill>
                <a:srgbClr val="D7144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966FF321-9FA7-5650-0263-A322B6B8D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837" y="1307615"/>
            <a:ext cx="3213275" cy="828164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44CC0A4-60BB-6749-18CF-9AE1E870862A}"/>
              </a:ext>
            </a:extLst>
          </p:cNvPr>
          <p:cNvSpPr txBox="1"/>
          <p:nvPr/>
        </p:nvSpPr>
        <p:spPr>
          <a:xfrm rot="19968921">
            <a:off x="1172225" y="2633812"/>
            <a:ext cx="36210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Projekt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CZ.03.02.02/00/22_046/0002180 </a:t>
            </a:r>
          </a:p>
        </p:txBody>
      </p:sp>
    </p:spTree>
    <p:extLst>
      <p:ext uri="{BB962C8B-B14F-4D97-AF65-F5344CB8AC3E}">
        <p14:creationId xmlns:p14="http://schemas.microsoft.com/office/powerpoint/2010/main" val="670530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6984" y="282204"/>
            <a:ext cx="11454975" cy="538364"/>
          </a:xfrm>
        </p:spPr>
        <p:txBody>
          <a:bodyPr>
            <a:noAutofit/>
          </a:bodyPr>
          <a:lstStyle/>
          <a:p>
            <a:pPr algn="ctr"/>
            <a:r>
              <a:rPr lang="cs-CZ" sz="4000" dirty="0">
                <a:solidFill>
                  <a:srgbClr val="002060"/>
                </a:solidFill>
              </a:rPr>
              <a:t>Proč jsou data důležitá právě pro dohodovací řízení ? </a:t>
            </a:r>
            <a:endParaRPr lang="en-US" sz="4000" dirty="0">
              <a:solidFill>
                <a:srgbClr val="002060"/>
              </a:solidFill>
            </a:endParaRP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38350AA2-C8A0-4117-862E-37F437E71B2E}"/>
              </a:ext>
            </a:extLst>
          </p:cNvPr>
          <p:cNvCxnSpPr>
            <a:cxnSpLocks/>
          </p:cNvCxnSpPr>
          <p:nvPr/>
        </p:nvCxnSpPr>
        <p:spPr>
          <a:xfrm flipH="1">
            <a:off x="2710038" y="3628396"/>
            <a:ext cx="1944913" cy="76864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13BDD36B-073B-44AC-AD66-4B82B3CE3582}"/>
              </a:ext>
            </a:extLst>
          </p:cNvPr>
          <p:cNvCxnSpPr>
            <a:cxnSpLocks/>
          </p:cNvCxnSpPr>
          <p:nvPr/>
        </p:nvCxnSpPr>
        <p:spPr>
          <a:xfrm>
            <a:off x="7551625" y="3596413"/>
            <a:ext cx="1850571" cy="80615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9529B1EB-7332-4435-9C5B-942EC8EDF08B}"/>
              </a:ext>
            </a:extLst>
          </p:cNvPr>
          <p:cNvCxnSpPr>
            <a:cxnSpLocks/>
          </p:cNvCxnSpPr>
          <p:nvPr/>
        </p:nvCxnSpPr>
        <p:spPr>
          <a:xfrm>
            <a:off x="6153547" y="3921956"/>
            <a:ext cx="20924" cy="1420667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ovéPole 1">
            <a:extLst>
              <a:ext uri="{FF2B5EF4-FFF2-40B4-BE49-F238E27FC236}">
                <a16:creationId xmlns:a16="http://schemas.microsoft.com/office/drawing/2014/main" id="{024949B6-50EB-3799-1551-910558AF631B}"/>
              </a:ext>
            </a:extLst>
          </p:cNvPr>
          <p:cNvSpPr txBox="1"/>
          <p:nvPr/>
        </p:nvSpPr>
        <p:spPr>
          <a:xfrm>
            <a:off x="856117" y="1460148"/>
            <a:ext cx="370784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400" b="1" dirty="0">
                <a:solidFill>
                  <a:srgbClr val="002060"/>
                </a:solidFill>
              </a:rPr>
              <a:t>Poskytovatelé </a:t>
            </a:r>
          </a:p>
          <a:p>
            <a:r>
              <a:rPr lang="cs-CZ" sz="3400" b="1" dirty="0">
                <a:solidFill>
                  <a:srgbClr val="002060"/>
                </a:solidFill>
              </a:rPr>
              <a:t>dle segmentů péče </a:t>
            </a:r>
            <a:endParaRPr lang="en-US" sz="3400" b="1" dirty="0">
              <a:solidFill>
                <a:srgbClr val="002060"/>
              </a:solidFill>
            </a:endParaRPr>
          </a:p>
        </p:txBody>
      </p:sp>
      <p:sp>
        <p:nvSpPr>
          <p:cNvPr id="4" name="Šipka: obousměrná vodorovná 3">
            <a:extLst>
              <a:ext uri="{FF2B5EF4-FFF2-40B4-BE49-F238E27FC236}">
                <a16:creationId xmlns:a16="http://schemas.microsoft.com/office/drawing/2014/main" id="{0C5BCF6B-3CAC-D065-F4F7-76EFE07AFCD7}"/>
              </a:ext>
            </a:extLst>
          </p:cNvPr>
          <p:cNvSpPr/>
          <p:nvPr/>
        </p:nvSpPr>
        <p:spPr>
          <a:xfrm>
            <a:off x="4563958" y="1761651"/>
            <a:ext cx="4029389" cy="410262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0443F2D-3B6D-49A7-E08C-0E06BC64E3C0}"/>
              </a:ext>
            </a:extLst>
          </p:cNvPr>
          <p:cNvSpPr txBox="1"/>
          <p:nvPr/>
        </p:nvSpPr>
        <p:spPr>
          <a:xfrm>
            <a:off x="8308933" y="1366617"/>
            <a:ext cx="25790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3400" b="1" dirty="0">
                <a:solidFill>
                  <a:srgbClr val="002060"/>
                </a:solidFill>
              </a:rPr>
              <a:t>Zdravotní pojišťovny</a:t>
            </a:r>
            <a:endParaRPr lang="en-US" sz="3400" b="1" dirty="0">
              <a:solidFill>
                <a:srgbClr val="002060"/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C70B341-B1C0-D3DA-D5A9-F33004DCF5B0}"/>
              </a:ext>
            </a:extLst>
          </p:cNvPr>
          <p:cNvSpPr txBox="1"/>
          <p:nvPr/>
        </p:nvSpPr>
        <p:spPr>
          <a:xfrm>
            <a:off x="4916702" y="1422800"/>
            <a:ext cx="3355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i="1" dirty="0"/>
              <a:t>Dohoda nad úhradami za péči</a:t>
            </a:r>
            <a:endParaRPr lang="en-US" b="1" i="1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C9242EB-6B77-A110-E613-28699BF2BF3F}"/>
              </a:ext>
            </a:extLst>
          </p:cNvPr>
          <p:cNvSpPr txBox="1"/>
          <p:nvPr/>
        </p:nvSpPr>
        <p:spPr>
          <a:xfrm>
            <a:off x="4901103" y="2197614"/>
            <a:ext cx="3355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i="1" dirty="0"/>
              <a:t>Objem, rozsah a dostupnost péče</a:t>
            </a:r>
            <a:endParaRPr lang="en-US" b="1" i="1" dirty="0"/>
          </a:p>
        </p:txBody>
      </p:sp>
      <p:sp>
        <p:nvSpPr>
          <p:cNvPr id="10" name="Pravá složená závorka 9">
            <a:extLst>
              <a:ext uri="{FF2B5EF4-FFF2-40B4-BE49-F238E27FC236}">
                <a16:creationId xmlns:a16="http://schemas.microsoft.com/office/drawing/2014/main" id="{DC09A5A9-DA76-9962-BF3B-B9FED16D3141}"/>
              </a:ext>
            </a:extLst>
          </p:cNvPr>
          <p:cNvSpPr/>
          <p:nvPr/>
        </p:nvSpPr>
        <p:spPr>
          <a:xfrm rot="5400000">
            <a:off x="5890511" y="-388621"/>
            <a:ext cx="511457" cy="7599283"/>
          </a:xfrm>
          <a:prstGeom prst="rightBrac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64D8AF4C-F9EB-85B7-4790-1291E012A06F}"/>
              </a:ext>
            </a:extLst>
          </p:cNvPr>
          <p:cNvSpPr txBox="1"/>
          <p:nvPr/>
        </p:nvSpPr>
        <p:spPr>
          <a:xfrm>
            <a:off x="2669845" y="2838998"/>
            <a:ext cx="69765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600" b="1" i="1" dirty="0">
                <a:solidFill>
                  <a:srgbClr val="C00000"/>
                </a:solidFill>
              </a:rPr>
              <a:t>Stejný přístup k potřebným informacím </a:t>
            </a:r>
            <a:endParaRPr lang="en-US" sz="2600" b="1" i="1" dirty="0">
              <a:solidFill>
                <a:srgbClr val="C00000"/>
              </a:solidFill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B7A66311-5018-985A-AAC0-ACCF0492D0A0}"/>
              </a:ext>
            </a:extLst>
          </p:cNvPr>
          <p:cNvSpPr txBox="1"/>
          <p:nvPr/>
        </p:nvSpPr>
        <p:spPr>
          <a:xfrm>
            <a:off x="446984" y="4632290"/>
            <a:ext cx="3707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Znalost výkonu, efektivity </a:t>
            </a:r>
          </a:p>
          <a:p>
            <a:r>
              <a:rPr lang="cs-CZ" sz="2400" dirty="0"/>
              <a:t>a kvality péče poskytovatelů</a:t>
            </a:r>
            <a:endParaRPr lang="en-US" sz="2400" dirty="0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7FB9C1C1-AEB2-981D-524F-B8C61082B233}"/>
              </a:ext>
            </a:extLst>
          </p:cNvPr>
          <p:cNvSpPr txBox="1"/>
          <p:nvPr/>
        </p:nvSpPr>
        <p:spPr>
          <a:xfrm>
            <a:off x="4292318" y="5628963"/>
            <a:ext cx="3707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Predikce potřebného objemu péče a kapacit</a:t>
            </a:r>
            <a:endParaRPr lang="en-US" sz="2400" dirty="0"/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70162F52-FEF1-E2EC-0D3E-AECBF3170696}"/>
              </a:ext>
            </a:extLst>
          </p:cNvPr>
          <p:cNvSpPr txBox="1"/>
          <p:nvPr/>
        </p:nvSpPr>
        <p:spPr>
          <a:xfrm>
            <a:off x="8173193" y="4583722"/>
            <a:ext cx="3707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Znalost slabých míst </a:t>
            </a:r>
          </a:p>
          <a:p>
            <a:pPr algn="r"/>
            <a:r>
              <a:rPr lang="cs-CZ" sz="2400" dirty="0"/>
              <a:t>v dostupnosti péče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1400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3FE41-67FE-0E73-B5CA-11B660015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19275863-50CD-C3A2-D10E-1AFFEB8CD8A8}"/>
              </a:ext>
            </a:extLst>
          </p:cNvPr>
          <p:cNvSpPr txBox="1"/>
          <p:nvPr/>
        </p:nvSpPr>
        <p:spPr>
          <a:xfrm>
            <a:off x="175272" y="29447"/>
            <a:ext cx="110844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Jaká data pro dohodovací řízení v roce 2026 otevíráme?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4186683-B310-AE94-07E6-2E4A411EE9C4}"/>
              </a:ext>
            </a:extLst>
          </p:cNvPr>
          <p:cNvSpPr txBox="1"/>
          <p:nvPr/>
        </p:nvSpPr>
        <p:spPr>
          <a:xfrm>
            <a:off x="756937" y="1001686"/>
            <a:ext cx="32556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Dimenzí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665086A-2867-BAA5-4E15-71C34760F944}"/>
              </a:ext>
            </a:extLst>
          </p:cNvPr>
          <p:cNvSpPr txBox="1"/>
          <p:nvPr/>
        </p:nvSpPr>
        <p:spPr>
          <a:xfrm>
            <a:off x="6944519" y="1115855"/>
            <a:ext cx="50722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cs-CZ" sz="4000" dirty="0">
                <a:solidFill>
                  <a:prstClr val="black"/>
                </a:solidFill>
                <a:latin typeface="Calibri" panose="020F0502020204030204"/>
              </a:rPr>
              <a:t>53</a:t>
            </a:r>
            <a:r>
              <a:rPr kumimoji="0" lang="cs-CZ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Datových sad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2FD44429-DE82-90AC-BEF4-01A5B960F332}"/>
              </a:ext>
            </a:extLst>
          </p:cNvPr>
          <p:cNvSpPr/>
          <p:nvPr/>
        </p:nvSpPr>
        <p:spPr>
          <a:xfrm>
            <a:off x="4594267" y="1553433"/>
            <a:ext cx="2170443" cy="65518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adpis 4">
            <a:extLst>
              <a:ext uri="{FF2B5EF4-FFF2-40B4-BE49-F238E27FC236}">
                <a16:creationId xmlns:a16="http://schemas.microsoft.com/office/drawing/2014/main" id="{616C77B9-831E-6448-AC75-8D4DD819B11C}"/>
              </a:ext>
            </a:extLst>
          </p:cNvPr>
          <p:cNvSpPr txBox="1">
            <a:spLocks/>
          </p:cNvSpPr>
          <p:nvPr/>
        </p:nvSpPr>
        <p:spPr>
          <a:xfrm>
            <a:off x="3262692" y="3002762"/>
            <a:ext cx="8835523" cy="32932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DIMENZE 1. Ceny a objemy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DIMENZE 2. Vývoj personálních nákladů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DIMENZE 3. Nákladová struktura poskytovatelů zdravotních služeb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DIMENZE 4. Seznam výkonů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DIMENZE 5. Struktura pojištěnců a náklady zdravotních pojišťoven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DIMENZE 6. Produkce a náklady segmentu lůžkové péče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DIMENZE 7. Produkce a náklady komunitních ošetřovatelských služeb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DIMENZE 8. Produkce a náklady jednodenní péče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27E2C18D-92A0-9CBD-D416-69C8FB9A7401}"/>
              </a:ext>
            </a:extLst>
          </p:cNvPr>
          <p:cNvCxnSpPr>
            <a:cxnSpLocks/>
          </p:cNvCxnSpPr>
          <p:nvPr/>
        </p:nvCxnSpPr>
        <p:spPr>
          <a:xfrm>
            <a:off x="1266089" y="3034602"/>
            <a:ext cx="0" cy="151730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0496C05C-5E10-D8B3-6601-F84A89A5A5E4}"/>
              </a:ext>
            </a:extLst>
          </p:cNvPr>
          <p:cNvCxnSpPr>
            <a:cxnSpLocks/>
          </p:cNvCxnSpPr>
          <p:nvPr/>
        </p:nvCxnSpPr>
        <p:spPr>
          <a:xfrm flipH="1">
            <a:off x="1266089" y="4551903"/>
            <a:ext cx="159601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D6C5ED94-10BD-E3B4-5699-F9FEAF91C46D}"/>
              </a:ext>
            </a:extLst>
          </p:cNvPr>
          <p:cNvCxnSpPr>
            <a:cxnSpLocks/>
          </p:cNvCxnSpPr>
          <p:nvPr/>
        </p:nvCxnSpPr>
        <p:spPr>
          <a:xfrm flipH="1">
            <a:off x="374548" y="4551903"/>
            <a:ext cx="891540" cy="114851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C2DBB9A-A70E-9164-289A-853EB40B7F5D}"/>
              </a:ext>
            </a:extLst>
          </p:cNvPr>
          <p:cNvSpPr txBox="1"/>
          <p:nvPr/>
        </p:nvSpPr>
        <p:spPr>
          <a:xfrm rot="18507497">
            <a:off x="-309171" y="4823807"/>
            <a:ext cx="181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Predikce potřeb</a:t>
            </a:r>
            <a:endParaRPr lang="en-US" dirty="0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72D8121-E59C-18A2-351E-ECB362CA07FB}"/>
              </a:ext>
            </a:extLst>
          </p:cNvPr>
          <p:cNvSpPr txBox="1"/>
          <p:nvPr/>
        </p:nvSpPr>
        <p:spPr>
          <a:xfrm>
            <a:off x="1489080" y="4162448"/>
            <a:ext cx="181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Infrastruktura</a:t>
            </a:r>
            <a:endParaRPr lang="en-US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8A917A06-0529-9D3F-1703-AC0D75D9C1D9}"/>
              </a:ext>
            </a:extLst>
          </p:cNvPr>
          <p:cNvSpPr txBox="1"/>
          <p:nvPr/>
        </p:nvSpPr>
        <p:spPr>
          <a:xfrm>
            <a:off x="1047782" y="4856013"/>
            <a:ext cx="181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Kapacity</a:t>
            </a:r>
            <a:endParaRPr lang="en-US" dirty="0"/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F7885955-27FD-298A-B072-B1D30FFAA19F}"/>
              </a:ext>
            </a:extLst>
          </p:cNvPr>
          <p:cNvSpPr txBox="1"/>
          <p:nvPr/>
        </p:nvSpPr>
        <p:spPr>
          <a:xfrm>
            <a:off x="555944" y="5322134"/>
            <a:ext cx="181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Výkon</a:t>
            </a:r>
            <a:endParaRPr lang="en-US" dirty="0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EF2BC856-78A8-6AE0-451F-8209B96DC905}"/>
              </a:ext>
            </a:extLst>
          </p:cNvPr>
          <p:cNvSpPr txBox="1"/>
          <p:nvPr/>
        </p:nvSpPr>
        <p:spPr>
          <a:xfrm>
            <a:off x="358928" y="2556222"/>
            <a:ext cx="181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Náklady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687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B72CAF3B-DAAC-8E41-DA67-06DB614957B9}"/>
              </a:ext>
            </a:extLst>
          </p:cNvPr>
          <p:cNvSpPr txBox="1"/>
          <p:nvPr/>
        </p:nvSpPr>
        <p:spPr>
          <a:xfrm>
            <a:off x="381352" y="279075"/>
            <a:ext cx="114292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Základním zdrojem dat je Národní zdravotnický informační systém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/NZIS: 62 dílčích informačních systémů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datových agend/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FE1133F-C0A5-79D4-B4AF-BA6D0C38D1D9}"/>
              </a:ext>
            </a:extLst>
          </p:cNvPr>
          <p:cNvSpPr txBox="1"/>
          <p:nvPr/>
        </p:nvSpPr>
        <p:spPr>
          <a:xfrm>
            <a:off x="1315848" y="5559266"/>
            <a:ext cx="1817649" cy="800219"/>
          </a:xfrm>
          <a:prstGeom prst="rect">
            <a:avLst/>
          </a:prstGeom>
          <a:solidFill>
            <a:srgbClr val="D7144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2014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7A4BAD4-59A0-B1DB-462E-51532CD2C584}"/>
              </a:ext>
            </a:extLst>
          </p:cNvPr>
          <p:cNvSpPr txBox="1"/>
          <p:nvPr/>
        </p:nvSpPr>
        <p:spPr>
          <a:xfrm>
            <a:off x="6293009" y="5559264"/>
            <a:ext cx="1817649" cy="800219"/>
          </a:xfrm>
          <a:prstGeom prst="rect">
            <a:avLst/>
          </a:prstGeom>
          <a:solidFill>
            <a:srgbClr val="D7144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</a:t>
            </a:r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FFA94D7A-006B-B789-76B7-C5430914C311}"/>
              </a:ext>
            </a:extLst>
          </p:cNvPr>
          <p:cNvSpPr/>
          <p:nvPr/>
        </p:nvSpPr>
        <p:spPr>
          <a:xfrm>
            <a:off x="3512638" y="5748837"/>
            <a:ext cx="2442117" cy="479502"/>
          </a:xfrm>
          <a:prstGeom prst="rightArrow">
            <a:avLst/>
          </a:prstGeom>
          <a:solidFill>
            <a:srgbClr val="D714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E13847E-B443-1D99-9276-73AACCB71D7F}"/>
              </a:ext>
            </a:extLst>
          </p:cNvPr>
          <p:cNvSpPr txBox="1"/>
          <p:nvPr/>
        </p:nvSpPr>
        <p:spPr>
          <a:xfrm>
            <a:off x="3349695" y="5161115"/>
            <a:ext cx="19381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200" b="1" i="1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NZIS</a:t>
            </a:r>
          </a:p>
        </p:txBody>
      </p:sp>
      <p:sp>
        <p:nvSpPr>
          <p:cNvPr id="10" name="Šipka: doprava, šrafovaná 9">
            <a:extLst>
              <a:ext uri="{FF2B5EF4-FFF2-40B4-BE49-F238E27FC236}">
                <a16:creationId xmlns:a16="http://schemas.microsoft.com/office/drawing/2014/main" id="{273C6FEA-7DC8-1994-43F0-3F5C445C1147}"/>
              </a:ext>
            </a:extLst>
          </p:cNvPr>
          <p:cNvSpPr/>
          <p:nvPr/>
        </p:nvSpPr>
        <p:spPr>
          <a:xfrm>
            <a:off x="8341112" y="5748837"/>
            <a:ext cx="2330605" cy="479502"/>
          </a:xfrm>
          <a:prstGeom prst="stripedRightArrow">
            <a:avLst/>
          </a:prstGeom>
          <a:solidFill>
            <a:srgbClr val="D714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DC52F5C-0CF4-7C6B-88BA-8AD30D4BFDBA}"/>
              </a:ext>
            </a:extLst>
          </p:cNvPr>
          <p:cNvSpPr txBox="1"/>
          <p:nvPr/>
        </p:nvSpPr>
        <p:spPr>
          <a:xfrm>
            <a:off x="1326360" y="3830794"/>
            <a:ext cx="9467766" cy="584775"/>
          </a:xfrm>
          <a:prstGeom prst="rect">
            <a:avLst/>
          </a:prstGeom>
          <a:solidFill>
            <a:srgbClr val="16468E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https://www.nzip.cz/modul/datove-zpravodajstvi</a:t>
            </a:r>
          </a:p>
        </p:txBody>
      </p:sp>
    </p:spTree>
    <p:extLst>
      <p:ext uri="{BB962C8B-B14F-4D97-AF65-F5344CB8AC3E}">
        <p14:creationId xmlns:p14="http://schemas.microsoft.com/office/powerpoint/2010/main" val="3341125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9" descr="Letecký snímek Nemocnice Blansko ">
            <a:extLst>
              <a:ext uri="{FF2B5EF4-FFF2-40B4-BE49-F238E27FC236}">
                <a16:creationId xmlns:a16="http://schemas.microsoft.com/office/drawing/2014/main" id="{D798404B-66A4-A418-9A30-84E7AA610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1" t="28146" r="35474" b="28563"/>
          <a:stretch>
            <a:fillRect/>
          </a:stretch>
        </p:blipFill>
        <p:spPr bwMode="auto">
          <a:xfrm>
            <a:off x="5446836" y="3187836"/>
            <a:ext cx="897095" cy="857859"/>
          </a:xfrm>
          <a:prstGeom prst="rect">
            <a:avLst/>
          </a:prstGeom>
          <a:noFill/>
          <a:ln w="38100">
            <a:solidFill>
              <a:srgbClr val="608DC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Obrázek 43">
            <a:extLst>
              <a:ext uri="{FF2B5EF4-FFF2-40B4-BE49-F238E27FC236}">
                <a16:creationId xmlns:a16="http://schemas.microsoft.com/office/drawing/2014/main" id="{A702D42F-4D4A-AE2A-5BFA-8E72B34FA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668" y="1044102"/>
            <a:ext cx="928234" cy="922899"/>
          </a:xfrm>
          <a:prstGeom prst="rect">
            <a:avLst/>
          </a:prstGeom>
        </p:spPr>
      </p:pic>
      <p:sp>
        <p:nvSpPr>
          <p:cNvPr id="45" name="TextovéPole 44">
            <a:extLst>
              <a:ext uri="{FF2B5EF4-FFF2-40B4-BE49-F238E27FC236}">
                <a16:creationId xmlns:a16="http://schemas.microsoft.com/office/drawing/2014/main" id="{A3F85010-B2E4-62D1-8B5B-E4BB47C1BACF}"/>
              </a:ext>
            </a:extLst>
          </p:cNvPr>
          <p:cNvSpPr txBox="1"/>
          <p:nvPr/>
        </p:nvSpPr>
        <p:spPr>
          <a:xfrm>
            <a:off x="5121660" y="4154315"/>
            <a:ext cx="1547446" cy="369332"/>
          </a:xfrm>
          <a:prstGeom prst="rect">
            <a:avLst/>
          </a:prstGeom>
          <a:solidFill>
            <a:srgbClr val="B6E5F3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PZS / centrum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7" name="Přímá spojnice se šipkou 46">
            <a:extLst>
              <a:ext uri="{FF2B5EF4-FFF2-40B4-BE49-F238E27FC236}">
                <a16:creationId xmlns:a16="http://schemas.microsoft.com/office/drawing/2014/main" id="{DE4B4937-B0BD-B2C2-B9F3-BF0D4F6012CB}"/>
              </a:ext>
            </a:extLst>
          </p:cNvPr>
          <p:cNvCxnSpPr>
            <a:cxnSpLocks/>
          </p:cNvCxnSpPr>
          <p:nvPr/>
        </p:nvCxnSpPr>
        <p:spPr>
          <a:xfrm flipH="1">
            <a:off x="3910708" y="4732901"/>
            <a:ext cx="1131354" cy="454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ovéPole 47">
            <a:extLst>
              <a:ext uri="{FF2B5EF4-FFF2-40B4-BE49-F238E27FC236}">
                <a16:creationId xmlns:a16="http://schemas.microsoft.com/office/drawing/2014/main" id="{957000EE-C241-49E2-385C-1E4348AED2BC}"/>
              </a:ext>
            </a:extLst>
          </p:cNvPr>
          <p:cNvSpPr txBox="1"/>
          <p:nvPr/>
        </p:nvSpPr>
        <p:spPr>
          <a:xfrm>
            <a:off x="2396271" y="6393654"/>
            <a:ext cx="71774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1464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Strukturální indikátory</a:t>
            </a:r>
          </a:p>
        </p:txBody>
      </p: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98455DD5-E540-9343-4C3F-0EE383A2341B}"/>
              </a:ext>
            </a:extLst>
          </p:cNvPr>
          <p:cNvSpPr txBox="1"/>
          <p:nvPr/>
        </p:nvSpPr>
        <p:spPr>
          <a:xfrm>
            <a:off x="2043588" y="5316816"/>
            <a:ext cx="2248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Personální kapacity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0" name="Přímá spojnice se šipkou 49">
            <a:extLst>
              <a:ext uri="{FF2B5EF4-FFF2-40B4-BE49-F238E27FC236}">
                <a16:creationId xmlns:a16="http://schemas.microsoft.com/office/drawing/2014/main" id="{8AAB539B-68A1-2AD3-CB75-FC6280858992}"/>
              </a:ext>
            </a:extLst>
          </p:cNvPr>
          <p:cNvCxnSpPr>
            <a:cxnSpLocks/>
            <a:endCxn id="52" idx="0"/>
          </p:cNvCxnSpPr>
          <p:nvPr/>
        </p:nvCxnSpPr>
        <p:spPr>
          <a:xfrm>
            <a:off x="5894057" y="4768049"/>
            <a:ext cx="0" cy="702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ovéPole 51">
            <a:extLst>
              <a:ext uri="{FF2B5EF4-FFF2-40B4-BE49-F238E27FC236}">
                <a16:creationId xmlns:a16="http://schemas.microsoft.com/office/drawing/2014/main" id="{6CD6E1A2-AE37-ACEC-62AB-6298749B3C77}"/>
              </a:ext>
            </a:extLst>
          </p:cNvPr>
          <p:cNvSpPr txBox="1"/>
          <p:nvPr/>
        </p:nvSpPr>
        <p:spPr>
          <a:xfrm>
            <a:off x="4769972" y="5470412"/>
            <a:ext cx="2248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Vybavení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3" name="Přímá spojnice se šipkou 52">
            <a:extLst>
              <a:ext uri="{FF2B5EF4-FFF2-40B4-BE49-F238E27FC236}">
                <a16:creationId xmlns:a16="http://schemas.microsoft.com/office/drawing/2014/main" id="{1D4A132C-6034-5ADC-DF7E-4333B59F1485}"/>
              </a:ext>
            </a:extLst>
          </p:cNvPr>
          <p:cNvCxnSpPr>
            <a:cxnSpLocks/>
          </p:cNvCxnSpPr>
          <p:nvPr/>
        </p:nvCxnSpPr>
        <p:spPr>
          <a:xfrm>
            <a:off x="6746053" y="4740011"/>
            <a:ext cx="1061516" cy="578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ovéPole 55">
            <a:extLst>
              <a:ext uri="{FF2B5EF4-FFF2-40B4-BE49-F238E27FC236}">
                <a16:creationId xmlns:a16="http://schemas.microsoft.com/office/drawing/2014/main" id="{0990D056-52A0-2B2D-7DB4-E94F60E6D45E}"/>
              </a:ext>
            </a:extLst>
          </p:cNvPr>
          <p:cNvSpPr txBox="1"/>
          <p:nvPr/>
        </p:nvSpPr>
        <p:spPr>
          <a:xfrm>
            <a:off x="7478116" y="5350294"/>
            <a:ext cx="2743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Provoz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zátěž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spád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Pravá složená závorka 58">
            <a:extLst>
              <a:ext uri="{FF2B5EF4-FFF2-40B4-BE49-F238E27FC236}">
                <a16:creationId xmlns:a16="http://schemas.microsoft.com/office/drawing/2014/main" id="{9BB2D1F3-B1B9-283A-4C3A-D05D6EE8612C}"/>
              </a:ext>
            </a:extLst>
          </p:cNvPr>
          <p:cNvSpPr/>
          <p:nvPr/>
        </p:nvSpPr>
        <p:spPr>
          <a:xfrm rot="5400000">
            <a:off x="5784956" y="3218523"/>
            <a:ext cx="400111" cy="5895941"/>
          </a:xfrm>
          <a:prstGeom prst="rightBrace">
            <a:avLst/>
          </a:prstGeom>
          <a:solidFill>
            <a:srgbClr val="14647B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0" name="Přímá spojnice se šipkou 59">
            <a:extLst>
              <a:ext uri="{FF2B5EF4-FFF2-40B4-BE49-F238E27FC236}">
                <a16:creationId xmlns:a16="http://schemas.microsoft.com/office/drawing/2014/main" id="{2A85725B-AFFB-8548-C227-FE5D7C5B01B9}"/>
              </a:ext>
            </a:extLst>
          </p:cNvPr>
          <p:cNvCxnSpPr>
            <a:cxnSpLocks/>
          </p:cNvCxnSpPr>
          <p:nvPr/>
        </p:nvCxnSpPr>
        <p:spPr>
          <a:xfrm flipH="1" flipV="1">
            <a:off x="3471203" y="1967001"/>
            <a:ext cx="1766034" cy="1214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ovéPole 62">
            <a:extLst>
              <a:ext uri="{FF2B5EF4-FFF2-40B4-BE49-F238E27FC236}">
                <a16:creationId xmlns:a16="http://schemas.microsoft.com/office/drawing/2014/main" id="{B95DE078-9814-E16A-97EF-46482005348E}"/>
              </a:ext>
            </a:extLst>
          </p:cNvPr>
          <p:cNvSpPr txBox="1"/>
          <p:nvPr/>
        </p:nvSpPr>
        <p:spPr>
          <a:xfrm>
            <a:off x="1576965" y="4400479"/>
            <a:ext cx="1549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Pacienti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6" name="Přímá spojnice se šipkou 65">
            <a:extLst>
              <a:ext uri="{FF2B5EF4-FFF2-40B4-BE49-F238E27FC236}">
                <a16:creationId xmlns:a16="http://schemas.microsoft.com/office/drawing/2014/main" id="{96933CBF-DC52-479A-3703-DFD53FD84830}"/>
              </a:ext>
            </a:extLst>
          </p:cNvPr>
          <p:cNvCxnSpPr>
            <a:cxnSpLocks/>
          </p:cNvCxnSpPr>
          <p:nvPr/>
        </p:nvCxnSpPr>
        <p:spPr>
          <a:xfrm flipH="1">
            <a:off x="3234827" y="3647580"/>
            <a:ext cx="20535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94AAB908-5ED3-C065-4B21-E070823BEBA1}"/>
              </a:ext>
            </a:extLst>
          </p:cNvPr>
          <p:cNvSpPr txBox="1"/>
          <p:nvPr/>
        </p:nvSpPr>
        <p:spPr>
          <a:xfrm>
            <a:off x="1580142" y="3275008"/>
            <a:ext cx="1549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Objem péče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Výkony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TextovéPole 69">
            <a:extLst>
              <a:ext uri="{FF2B5EF4-FFF2-40B4-BE49-F238E27FC236}">
                <a16:creationId xmlns:a16="http://schemas.microsoft.com/office/drawing/2014/main" id="{09B73988-2E4E-405B-3F06-F6B131D94F5D}"/>
              </a:ext>
            </a:extLst>
          </p:cNvPr>
          <p:cNvSpPr txBox="1"/>
          <p:nvPr/>
        </p:nvSpPr>
        <p:spPr>
          <a:xfrm rot="16200000">
            <a:off x="4405079" y="1327841"/>
            <a:ext cx="1251899" cy="369332"/>
          </a:xfrm>
          <a:prstGeom prst="rect">
            <a:avLst/>
          </a:prstGeom>
          <a:solidFill>
            <a:srgbClr val="B6E5F3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Sítě PZS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Pravá složená závorka 71">
            <a:extLst>
              <a:ext uri="{FF2B5EF4-FFF2-40B4-BE49-F238E27FC236}">
                <a16:creationId xmlns:a16="http://schemas.microsoft.com/office/drawing/2014/main" id="{9D410F2A-139C-F292-27AE-159628C3C5BC}"/>
              </a:ext>
            </a:extLst>
          </p:cNvPr>
          <p:cNvSpPr/>
          <p:nvPr/>
        </p:nvSpPr>
        <p:spPr>
          <a:xfrm rot="10800000">
            <a:off x="935687" y="2610506"/>
            <a:ext cx="400111" cy="2889140"/>
          </a:xfrm>
          <a:prstGeom prst="rightBrace">
            <a:avLst>
              <a:gd name="adj1" fmla="val 8333"/>
              <a:gd name="adj2" fmla="val 50000"/>
            </a:avLst>
          </a:prstGeom>
          <a:solidFill>
            <a:srgbClr val="14647B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Přímá spojnice se šipkou 72">
            <a:extLst>
              <a:ext uri="{FF2B5EF4-FFF2-40B4-BE49-F238E27FC236}">
                <a16:creationId xmlns:a16="http://schemas.microsoft.com/office/drawing/2014/main" id="{08BCB812-52D7-63DC-2B08-3C34129375C5}"/>
              </a:ext>
            </a:extLst>
          </p:cNvPr>
          <p:cNvCxnSpPr>
            <a:cxnSpLocks/>
          </p:cNvCxnSpPr>
          <p:nvPr/>
        </p:nvCxnSpPr>
        <p:spPr>
          <a:xfrm flipH="1">
            <a:off x="3228062" y="4034883"/>
            <a:ext cx="2009175" cy="560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ovéPole 76">
            <a:extLst>
              <a:ext uri="{FF2B5EF4-FFF2-40B4-BE49-F238E27FC236}">
                <a16:creationId xmlns:a16="http://schemas.microsoft.com/office/drawing/2014/main" id="{F1C3D782-0189-874F-323E-AA032EE885E6}"/>
              </a:ext>
            </a:extLst>
          </p:cNvPr>
          <p:cNvSpPr txBox="1"/>
          <p:nvPr/>
        </p:nvSpPr>
        <p:spPr>
          <a:xfrm>
            <a:off x="1776401" y="1637349"/>
            <a:ext cx="1549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Efektivita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Náklady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TextovéPole 77">
            <a:extLst>
              <a:ext uri="{FF2B5EF4-FFF2-40B4-BE49-F238E27FC236}">
                <a16:creationId xmlns:a16="http://schemas.microsoft.com/office/drawing/2014/main" id="{71805EBE-6427-4C57-AC72-A58611C21C60}"/>
              </a:ext>
            </a:extLst>
          </p:cNvPr>
          <p:cNvSpPr txBox="1"/>
          <p:nvPr/>
        </p:nvSpPr>
        <p:spPr>
          <a:xfrm rot="16200000">
            <a:off x="-972576" y="3839632"/>
            <a:ext cx="31363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1464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VOLUME</a:t>
            </a:r>
          </a:p>
        </p:txBody>
      </p:sp>
      <p:cxnSp>
        <p:nvCxnSpPr>
          <p:cNvPr id="80" name="Přímá spojnice se šipkou 79">
            <a:extLst>
              <a:ext uri="{FF2B5EF4-FFF2-40B4-BE49-F238E27FC236}">
                <a16:creationId xmlns:a16="http://schemas.microsoft.com/office/drawing/2014/main" id="{4B74EEBA-FDCC-B1B1-9E2E-DE378E61C4B8}"/>
              </a:ext>
            </a:extLst>
          </p:cNvPr>
          <p:cNvCxnSpPr>
            <a:cxnSpLocks/>
          </p:cNvCxnSpPr>
          <p:nvPr/>
        </p:nvCxnSpPr>
        <p:spPr>
          <a:xfrm flipV="1">
            <a:off x="6504883" y="2105326"/>
            <a:ext cx="1996022" cy="10398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Přímá spojnice se šipkou 83">
            <a:extLst>
              <a:ext uri="{FF2B5EF4-FFF2-40B4-BE49-F238E27FC236}">
                <a16:creationId xmlns:a16="http://schemas.microsoft.com/office/drawing/2014/main" id="{6F26580B-65F0-B6BA-7787-767DF90B8505}"/>
              </a:ext>
            </a:extLst>
          </p:cNvPr>
          <p:cNvCxnSpPr>
            <a:cxnSpLocks/>
          </p:cNvCxnSpPr>
          <p:nvPr/>
        </p:nvCxnSpPr>
        <p:spPr>
          <a:xfrm>
            <a:off x="6558848" y="3600077"/>
            <a:ext cx="21018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ovéPole 85">
            <a:extLst>
              <a:ext uri="{FF2B5EF4-FFF2-40B4-BE49-F238E27FC236}">
                <a16:creationId xmlns:a16="http://schemas.microsoft.com/office/drawing/2014/main" id="{CA871756-AB2E-6FA7-3AC4-4C72EDDD7EF5}"/>
              </a:ext>
            </a:extLst>
          </p:cNvPr>
          <p:cNvSpPr txBox="1"/>
          <p:nvPr/>
        </p:nvSpPr>
        <p:spPr>
          <a:xfrm>
            <a:off x="8647659" y="1613058"/>
            <a:ext cx="1549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Trajektorie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časy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TextovéPole 86">
            <a:extLst>
              <a:ext uri="{FF2B5EF4-FFF2-40B4-BE49-F238E27FC236}">
                <a16:creationId xmlns:a16="http://schemas.microsoft.com/office/drawing/2014/main" id="{E139DCDE-CD65-B216-139B-7706A85F7E92}"/>
              </a:ext>
            </a:extLst>
          </p:cNvPr>
          <p:cNvSpPr txBox="1"/>
          <p:nvPr/>
        </p:nvSpPr>
        <p:spPr>
          <a:xfrm>
            <a:off x="8691400" y="3246134"/>
            <a:ext cx="2101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F-UP, dlouhodobé výsledky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8" name="Přímá spojnice se šipkou 87">
            <a:extLst>
              <a:ext uri="{FF2B5EF4-FFF2-40B4-BE49-F238E27FC236}">
                <a16:creationId xmlns:a16="http://schemas.microsoft.com/office/drawing/2014/main" id="{C70A7F32-471A-A52B-E42F-0A09E56D89EE}"/>
              </a:ext>
            </a:extLst>
          </p:cNvPr>
          <p:cNvCxnSpPr>
            <a:cxnSpLocks/>
          </p:cNvCxnSpPr>
          <p:nvPr/>
        </p:nvCxnSpPr>
        <p:spPr>
          <a:xfrm>
            <a:off x="6546355" y="3960443"/>
            <a:ext cx="2114385" cy="6442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ovéPole 90">
            <a:extLst>
              <a:ext uri="{FF2B5EF4-FFF2-40B4-BE49-F238E27FC236}">
                <a16:creationId xmlns:a16="http://schemas.microsoft.com/office/drawing/2014/main" id="{DBA1236D-325F-B437-4EF6-EEF9874B69B2}"/>
              </a:ext>
            </a:extLst>
          </p:cNvPr>
          <p:cNvSpPr txBox="1"/>
          <p:nvPr/>
        </p:nvSpPr>
        <p:spPr>
          <a:xfrm>
            <a:off x="8647659" y="4434046"/>
            <a:ext cx="2101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Nálezy, procesy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Pravá složená závorka 91">
            <a:extLst>
              <a:ext uri="{FF2B5EF4-FFF2-40B4-BE49-F238E27FC236}">
                <a16:creationId xmlns:a16="http://schemas.microsoft.com/office/drawing/2014/main" id="{59D3EE49-BDFE-2C8A-A84D-3B97AD03DDA1}"/>
              </a:ext>
            </a:extLst>
          </p:cNvPr>
          <p:cNvSpPr/>
          <p:nvPr/>
        </p:nvSpPr>
        <p:spPr>
          <a:xfrm>
            <a:off x="10681886" y="2692955"/>
            <a:ext cx="400111" cy="2889140"/>
          </a:xfrm>
          <a:prstGeom prst="rightBrace">
            <a:avLst>
              <a:gd name="adj1" fmla="val 8333"/>
              <a:gd name="adj2" fmla="val 50000"/>
            </a:avLst>
          </a:prstGeom>
          <a:solidFill>
            <a:srgbClr val="14647B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TextovéPole 92">
            <a:extLst>
              <a:ext uri="{FF2B5EF4-FFF2-40B4-BE49-F238E27FC236}">
                <a16:creationId xmlns:a16="http://schemas.microsoft.com/office/drawing/2014/main" id="{4E543BEF-1EEF-E8EF-16FC-9FDCA2D34CE9}"/>
              </a:ext>
            </a:extLst>
          </p:cNvPr>
          <p:cNvSpPr txBox="1"/>
          <p:nvPr/>
        </p:nvSpPr>
        <p:spPr>
          <a:xfrm rot="5400000">
            <a:off x="9824326" y="3938871"/>
            <a:ext cx="31363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1464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 </a:t>
            </a:r>
          </a:p>
        </p:txBody>
      </p:sp>
      <p:sp>
        <p:nvSpPr>
          <p:cNvPr id="96" name="Šipka: nahoru 95">
            <a:extLst>
              <a:ext uri="{FF2B5EF4-FFF2-40B4-BE49-F238E27FC236}">
                <a16:creationId xmlns:a16="http://schemas.microsoft.com/office/drawing/2014/main" id="{70F87D48-AF3C-60D3-EC75-055FE20AB357}"/>
              </a:ext>
            </a:extLst>
          </p:cNvPr>
          <p:cNvSpPr/>
          <p:nvPr/>
        </p:nvSpPr>
        <p:spPr>
          <a:xfrm>
            <a:off x="485279" y="2105325"/>
            <a:ext cx="204830" cy="1328757"/>
          </a:xfrm>
          <a:prstGeom prst="upArrow">
            <a:avLst/>
          </a:prstGeom>
          <a:solidFill>
            <a:srgbClr val="1464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TextovéPole 96">
            <a:extLst>
              <a:ext uri="{FF2B5EF4-FFF2-40B4-BE49-F238E27FC236}">
                <a16:creationId xmlns:a16="http://schemas.microsoft.com/office/drawing/2014/main" id="{44C496CC-C80C-7463-941D-38DC5A053660}"/>
              </a:ext>
            </a:extLst>
          </p:cNvPr>
          <p:cNvSpPr txBox="1"/>
          <p:nvPr/>
        </p:nvSpPr>
        <p:spPr>
          <a:xfrm rot="20450809">
            <a:off x="135435" y="919447"/>
            <a:ext cx="2202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1464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COST EFFECTIVENESS</a:t>
            </a:r>
          </a:p>
        </p:txBody>
      </p:sp>
      <p:sp>
        <p:nvSpPr>
          <p:cNvPr id="98" name="TextovéPole 97">
            <a:extLst>
              <a:ext uri="{FF2B5EF4-FFF2-40B4-BE49-F238E27FC236}">
                <a16:creationId xmlns:a16="http://schemas.microsoft.com/office/drawing/2014/main" id="{4B55AC80-A03B-725B-2E4B-DDA172CA9068}"/>
              </a:ext>
            </a:extLst>
          </p:cNvPr>
          <p:cNvSpPr txBox="1"/>
          <p:nvPr/>
        </p:nvSpPr>
        <p:spPr>
          <a:xfrm rot="1608653">
            <a:off x="9691890" y="879328"/>
            <a:ext cx="2202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1464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1464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DOSTUPNOST</a:t>
            </a:r>
          </a:p>
        </p:txBody>
      </p:sp>
      <p:sp>
        <p:nvSpPr>
          <p:cNvPr id="99" name="Šipka: obousměrná svislá 98">
            <a:extLst>
              <a:ext uri="{FF2B5EF4-FFF2-40B4-BE49-F238E27FC236}">
                <a16:creationId xmlns:a16="http://schemas.microsoft.com/office/drawing/2014/main" id="{08283E24-E1E2-11D3-E606-95FE64210C0A}"/>
              </a:ext>
            </a:extLst>
          </p:cNvPr>
          <p:cNvSpPr/>
          <p:nvPr/>
        </p:nvSpPr>
        <p:spPr>
          <a:xfrm>
            <a:off x="5673753" y="2073846"/>
            <a:ext cx="328674" cy="1005370"/>
          </a:xfrm>
          <a:prstGeom prst="upDownArrow">
            <a:avLst>
              <a:gd name="adj1" fmla="val 23149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TextovéPole 99">
            <a:extLst>
              <a:ext uri="{FF2B5EF4-FFF2-40B4-BE49-F238E27FC236}">
                <a16:creationId xmlns:a16="http://schemas.microsoft.com/office/drawing/2014/main" id="{BCB61FB4-0346-2D09-8589-BC16FF62B0E5}"/>
              </a:ext>
            </a:extLst>
          </p:cNvPr>
          <p:cNvSpPr txBox="1"/>
          <p:nvPr/>
        </p:nvSpPr>
        <p:spPr>
          <a:xfrm>
            <a:off x="4769656" y="2338480"/>
            <a:ext cx="22028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benchmarking</a:t>
            </a:r>
          </a:p>
        </p:txBody>
      </p:sp>
      <p:sp>
        <p:nvSpPr>
          <p:cNvPr id="101" name="Šipka: nahoru 100">
            <a:extLst>
              <a:ext uri="{FF2B5EF4-FFF2-40B4-BE49-F238E27FC236}">
                <a16:creationId xmlns:a16="http://schemas.microsoft.com/office/drawing/2014/main" id="{D6129449-B5C8-0223-B7BD-B888A5EB0B07}"/>
              </a:ext>
            </a:extLst>
          </p:cNvPr>
          <p:cNvSpPr/>
          <p:nvPr/>
        </p:nvSpPr>
        <p:spPr>
          <a:xfrm>
            <a:off x="11248746" y="2073846"/>
            <a:ext cx="204830" cy="1328757"/>
          </a:xfrm>
          <a:prstGeom prst="upArrow">
            <a:avLst/>
          </a:prstGeom>
          <a:solidFill>
            <a:srgbClr val="1464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D366EC1-6B39-2831-B422-5E890AFC74F0}"/>
              </a:ext>
            </a:extLst>
          </p:cNvPr>
          <p:cNvSpPr txBox="1"/>
          <p:nvPr/>
        </p:nvSpPr>
        <p:spPr>
          <a:xfrm>
            <a:off x="175272" y="29447"/>
            <a:ext cx="11084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Potenciál NZIS z hlediska hodnocení poskytovatelů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168F7A6-3A4B-6C9E-C177-7BFDEFA96D66}"/>
              </a:ext>
            </a:extLst>
          </p:cNvPr>
          <p:cNvSpPr txBox="1"/>
          <p:nvPr/>
        </p:nvSpPr>
        <p:spPr>
          <a:xfrm rot="16200000">
            <a:off x="5964905" y="1338538"/>
            <a:ext cx="1251899" cy="369332"/>
          </a:xfrm>
          <a:prstGeom prst="rect">
            <a:avLst/>
          </a:prstGeom>
          <a:solidFill>
            <a:srgbClr val="B6E5F3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448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ovéPole 44">
            <a:extLst>
              <a:ext uri="{FF2B5EF4-FFF2-40B4-BE49-F238E27FC236}">
                <a16:creationId xmlns:a16="http://schemas.microsoft.com/office/drawing/2014/main" id="{A3F85010-B2E4-62D1-8B5B-E4BB47C1BACF}"/>
              </a:ext>
            </a:extLst>
          </p:cNvPr>
          <p:cNvSpPr txBox="1"/>
          <p:nvPr/>
        </p:nvSpPr>
        <p:spPr>
          <a:xfrm>
            <a:off x="4285797" y="4424796"/>
            <a:ext cx="3097892" cy="369332"/>
          </a:xfrm>
          <a:prstGeom prst="rect">
            <a:avLst/>
          </a:prstGeom>
          <a:solidFill>
            <a:srgbClr val="B6E5F3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Poskytovatel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Graphic 4" descr="Man">
            <a:extLst>
              <a:ext uri="{FF2B5EF4-FFF2-40B4-BE49-F238E27FC236}">
                <a16:creationId xmlns:a16="http://schemas.microsoft.com/office/drawing/2014/main" id="{AAA36AE5-92CB-44BF-A27A-215DAE65A8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268" r="21381"/>
          <a:stretch/>
        </p:blipFill>
        <p:spPr>
          <a:xfrm>
            <a:off x="5264332" y="2469721"/>
            <a:ext cx="1140823" cy="1955075"/>
          </a:xfrm>
          <a:prstGeom prst="rect">
            <a:avLst/>
          </a:prstGeom>
        </p:spPr>
      </p:pic>
      <p:sp>
        <p:nvSpPr>
          <p:cNvPr id="3" name="Šipka: nahoru 2">
            <a:extLst>
              <a:ext uri="{FF2B5EF4-FFF2-40B4-BE49-F238E27FC236}">
                <a16:creationId xmlns:a16="http://schemas.microsoft.com/office/drawing/2014/main" id="{4459A1E1-3DB1-3639-D7B3-D0A51AB61CE4}"/>
              </a:ext>
            </a:extLst>
          </p:cNvPr>
          <p:cNvSpPr/>
          <p:nvPr/>
        </p:nvSpPr>
        <p:spPr>
          <a:xfrm rot="5400000">
            <a:off x="3645279" y="2405207"/>
            <a:ext cx="295232" cy="2538528"/>
          </a:xfrm>
          <a:prstGeom prst="upArrow">
            <a:avLst/>
          </a:prstGeom>
          <a:solidFill>
            <a:srgbClr val="1464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B933B0F-CABE-BC14-3D32-7454C7254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413" y="1257250"/>
            <a:ext cx="928234" cy="922899"/>
          </a:xfrm>
          <a:prstGeom prst="rect">
            <a:avLst/>
          </a:prstGeom>
        </p:spPr>
      </p:pic>
      <p:sp>
        <p:nvSpPr>
          <p:cNvPr id="7" name="Šipka: nahoru 6">
            <a:extLst>
              <a:ext uri="{FF2B5EF4-FFF2-40B4-BE49-F238E27FC236}">
                <a16:creationId xmlns:a16="http://schemas.microsoft.com/office/drawing/2014/main" id="{F4485D0E-762A-BA9A-B6C2-0A05BB93CAEC}"/>
              </a:ext>
            </a:extLst>
          </p:cNvPr>
          <p:cNvSpPr/>
          <p:nvPr/>
        </p:nvSpPr>
        <p:spPr>
          <a:xfrm rot="16200000">
            <a:off x="3254804" y="1886739"/>
            <a:ext cx="295232" cy="2538528"/>
          </a:xfrm>
          <a:prstGeom prst="upArrow">
            <a:avLst/>
          </a:prstGeom>
          <a:solidFill>
            <a:srgbClr val="1464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0FECEAA-6F5B-DFD5-6F39-1F380E18252D}"/>
              </a:ext>
            </a:extLst>
          </p:cNvPr>
          <p:cNvSpPr txBox="1"/>
          <p:nvPr/>
        </p:nvSpPr>
        <p:spPr>
          <a:xfrm>
            <a:off x="6342534" y="4909262"/>
            <a:ext cx="22481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srgbClr val="1464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Dg-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1464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BA95F5B-10C7-0605-F896-F3219866D56F}"/>
              </a:ext>
            </a:extLst>
          </p:cNvPr>
          <p:cNvSpPr txBox="1"/>
          <p:nvPr/>
        </p:nvSpPr>
        <p:spPr>
          <a:xfrm>
            <a:off x="6307038" y="3727809"/>
            <a:ext cx="22481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srgbClr val="1464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Dg+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1464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Šipka: zahnutá nahoru 9">
            <a:extLst>
              <a:ext uri="{FF2B5EF4-FFF2-40B4-BE49-F238E27FC236}">
                <a16:creationId xmlns:a16="http://schemas.microsoft.com/office/drawing/2014/main" id="{405361C3-EC53-3E80-1A18-F50C32D1FC62}"/>
              </a:ext>
            </a:extLst>
          </p:cNvPr>
          <p:cNvSpPr/>
          <p:nvPr/>
        </p:nvSpPr>
        <p:spPr>
          <a:xfrm>
            <a:off x="7555396" y="5847833"/>
            <a:ext cx="1999622" cy="84978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D238E1F-F6A2-513B-3B24-B9939BBE83F5}"/>
              </a:ext>
            </a:extLst>
          </p:cNvPr>
          <p:cNvSpPr txBox="1"/>
          <p:nvPr/>
        </p:nvSpPr>
        <p:spPr>
          <a:xfrm>
            <a:off x="8758191" y="5417296"/>
            <a:ext cx="2101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Následný F-up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Šipka: zahnutá nahoru 11">
            <a:extLst>
              <a:ext uri="{FF2B5EF4-FFF2-40B4-BE49-F238E27FC236}">
                <a16:creationId xmlns:a16="http://schemas.microsoft.com/office/drawing/2014/main" id="{A305CFCC-3963-E6D5-7D24-783F1D2DB684}"/>
              </a:ext>
            </a:extLst>
          </p:cNvPr>
          <p:cNvSpPr/>
          <p:nvPr/>
        </p:nvSpPr>
        <p:spPr>
          <a:xfrm rot="12378544">
            <a:off x="7997922" y="4137965"/>
            <a:ext cx="1999622" cy="84978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Šipka: nahoru 12">
            <a:extLst>
              <a:ext uri="{FF2B5EF4-FFF2-40B4-BE49-F238E27FC236}">
                <a16:creationId xmlns:a16="http://schemas.microsoft.com/office/drawing/2014/main" id="{52BC936A-BC7F-058C-7C4A-2A9CE4BD014A}"/>
              </a:ext>
            </a:extLst>
          </p:cNvPr>
          <p:cNvSpPr/>
          <p:nvPr/>
        </p:nvSpPr>
        <p:spPr>
          <a:xfrm rot="3880954">
            <a:off x="8760312" y="1936746"/>
            <a:ext cx="295232" cy="2538528"/>
          </a:xfrm>
          <a:prstGeom prst="upArrow">
            <a:avLst/>
          </a:prstGeom>
          <a:solidFill>
            <a:srgbClr val="1464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42C2339-DB7F-8873-1B46-ED3679680159}"/>
              </a:ext>
            </a:extLst>
          </p:cNvPr>
          <p:cNvSpPr txBox="1"/>
          <p:nvPr/>
        </p:nvSpPr>
        <p:spPr>
          <a:xfrm rot="20080954">
            <a:off x="7965632" y="2719326"/>
            <a:ext cx="2101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Následný F-up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B488093-4149-7F24-6405-D04D15735FF0}"/>
              </a:ext>
            </a:extLst>
          </p:cNvPr>
          <p:cNvSpPr txBox="1"/>
          <p:nvPr/>
        </p:nvSpPr>
        <p:spPr>
          <a:xfrm>
            <a:off x="10142350" y="1826206"/>
            <a:ext cx="1570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Dlouhodobé výsledky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7BF44B06-1796-34C9-37F8-8428242E5A04}"/>
              </a:ext>
            </a:extLst>
          </p:cNvPr>
          <p:cNvSpPr txBox="1"/>
          <p:nvPr/>
        </p:nvSpPr>
        <p:spPr>
          <a:xfrm>
            <a:off x="4074962" y="5278312"/>
            <a:ext cx="2101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Procesy vedoucí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 diagnóze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Šipka: obousměrná svislá 17">
            <a:extLst>
              <a:ext uri="{FF2B5EF4-FFF2-40B4-BE49-F238E27FC236}">
                <a16:creationId xmlns:a16="http://schemas.microsoft.com/office/drawing/2014/main" id="{D3EDC54B-8036-C22A-A116-17AD6ADE2652}"/>
              </a:ext>
            </a:extLst>
          </p:cNvPr>
          <p:cNvSpPr/>
          <p:nvPr/>
        </p:nvSpPr>
        <p:spPr>
          <a:xfrm rot="5400000">
            <a:off x="4967824" y="3859760"/>
            <a:ext cx="295233" cy="2612260"/>
          </a:xfrm>
          <a:prstGeom prst="upDownArrow">
            <a:avLst/>
          </a:prstGeom>
          <a:solidFill>
            <a:srgbClr val="1464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2FE1FA82-4543-C2B6-D3C1-07D1A07A168E}"/>
              </a:ext>
            </a:extLst>
          </p:cNvPr>
          <p:cNvSpPr txBox="1"/>
          <p:nvPr/>
        </p:nvSpPr>
        <p:spPr>
          <a:xfrm>
            <a:off x="82641" y="2985533"/>
            <a:ext cx="2365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První kontakt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7C2A8892-AAF6-4A6F-5652-24EF79C7A395}"/>
              </a:ext>
            </a:extLst>
          </p:cNvPr>
          <p:cNvSpPr txBox="1"/>
          <p:nvPr/>
        </p:nvSpPr>
        <p:spPr>
          <a:xfrm>
            <a:off x="930076" y="3773721"/>
            <a:ext cx="2365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Sekvence vyšetření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id="{663B63AA-7DCF-FE6A-4013-18829EA1431C}"/>
              </a:ext>
            </a:extLst>
          </p:cNvPr>
          <p:cNvCxnSpPr>
            <a:cxnSpLocks/>
          </p:cNvCxnSpPr>
          <p:nvPr/>
        </p:nvCxnSpPr>
        <p:spPr>
          <a:xfrm flipV="1">
            <a:off x="8373451" y="1731272"/>
            <a:ext cx="682058" cy="1239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33D44ADF-EFA6-3EAE-2684-ECA6B9B1BE1B}"/>
              </a:ext>
            </a:extLst>
          </p:cNvPr>
          <p:cNvSpPr txBox="1"/>
          <p:nvPr/>
        </p:nvSpPr>
        <p:spPr>
          <a:xfrm>
            <a:off x="8880388" y="710325"/>
            <a:ext cx="1820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Zahájení léčby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4F7F4C33-FDF0-2109-E338-812B7358F9FF}"/>
              </a:ext>
            </a:extLst>
          </p:cNvPr>
          <p:cNvSpPr txBox="1"/>
          <p:nvPr/>
        </p:nvSpPr>
        <p:spPr>
          <a:xfrm>
            <a:off x="8892041" y="1194685"/>
            <a:ext cx="1820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Léčba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Šipka: nahoru 25">
            <a:extLst>
              <a:ext uri="{FF2B5EF4-FFF2-40B4-BE49-F238E27FC236}">
                <a16:creationId xmlns:a16="http://schemas.microsoft.com/office/drawing/2014/main" id="{0A91D1CE-519C-C4FC-C373-FF56B835AE60}"/>
              </a:ext>
            </a:extLst>
          </p:cNvPr>
          <p:cNvSpPr/>
          <p:nvPr/>
        </p:nvSpPr>
        <p:spPr>
          <a:xfrm rot="4579020">
            <a:off x="3046206" y="1329757"/>
            <a:ext cx="238105" cy="218913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09A617AC-6566-14E9-5CEC-DC757EFD0D19}"/>
              </a:ext>
            </a:extLst>
          </p:cNvPr>
          <p:cNvSpPr txBox="1"/>
          <p:nvPr/>
        </p:nvSpPr>
        <p:spPr>
          <a:xfrm>
            <a:off x="3666593" y="2324760"/>
            <a:ext cx="1718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Síť center VSP</a:t>
            </a:r>
          </a:p>
        </p:txBody>
      </p:sp>
      <p:sp>
        <p:nvSpPr>
          <p:cNvPr id="28" name="Šipka: nahoru 27">
            <a:extLst>
              <a:ext uri="{FF2B5EF4-FFF2-40B4-BE49-F238E27FC236}">
                <a16:creationId xmlns:a16="http://schemas.microsoft.com/office/drawing/2014/main" id="{55D9BDD0-D855-DC9B-2031-10AF006CFB5E}"/>
              </a:ext>
            </a:extLst>
          </p:cNvPr>
          <p:cNvSpPr/>
          <p:nvPr/>
        </p:nvSpPr>
        <p:spPr>
          <a:xfrm rot="3008380">
            <a:off x="2036352" y="904009"/>
            <a:ext cx="238105" cy="218913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3E21528C-2325-3341-520E-70B4D38C14A6}"/>
              </a:ext>
            </a:extLst>
          </p:cNvPr>
          <p:cNvSpPr txBox="1"/>
          <p:nvPr/>
        </p:nvSpPr>
        <p:spPr>
          <a:xfrm>
            <a:off x="2807566" y="547400"/>
            <a:ext cx="1718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Jiná pracoviště</a:t>
            </a:r>
          </a:p>
        </p:txBody>
      </p:sp>
      <p:sp>
        <p:nvSpPr>
          <p:cNvPr id="30" name="Šipka: nahoru 29">
            <a:extLst>
              <a:ext uri="{FF2B5EF4-FFF2-40B4-BE49-F238E27FC236}">
                <a16:creationId xmlns:a16="http://schemas.microsoft.com/office/drawing/2014/main" id="{F854D00C-800E-A2DD-F249-328A5C00E422}"/>
              </a:ext>
            </a:extLst>
          </p:cNvPr>
          <p:cNvSpPr/>
          <p:nvPr/>
        </p:nvSpPr>
        <p:spPr>
          <a:xfrm rot="5400000">
            <a:off x="6197012" y="-1135430"/>
            <a:ext cx="291043" cy="407354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9BC4A5A-0804-19B3-F156-3A3167920EC0}"/>
              </a:ext>
            </a:extLst>
          </p:cNvPr>
          <p:cNvSpPr txBox="1"/>
          <p:nvPr/>
        </p:nvSpPr>
        <p:spPr>
          <a:xfrm rot="2456685">
            <a:off x="3019623" y="3165586"/>
            <a:ext cx="1053057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ZZS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03D8381-1BE5-34F8-B6FB-0C70E8758C59}"/>
              </a:ext>
            </a:extLst>
          </p:cNvPr>
          <p:cNvSpPr txBox="1"/>
          <p:nvPr/>
        </p:nvSpPr>
        <p:spPr>
          <a:xfrm>
            <a:off x="175272" y="29447"/>
            <a:ext cx="11084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Potenciál NZIS z hlediska hodnocení managementu a kvality péče</a:t>
            </a:r>
          </a:p>
        </p:txBody>
      </p:sp>
    </p:spTree>
    <p:extLst>
      <p:ext uri="{BB962C8B-B14F-4D97-AF65-F5344CB8AC3E}">
        <p14:creationId xmlns:p14="http://schemas.microsoft.com/office/powerpoint/2010/main" val="331672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Nadpis 1"/>
          <p:cNvSpPr txBox="1">
            <a:spLocks/>
          </p:cNvSpPr>
          <p:nvPr/>
        </p:nvSpPr>
        <p:spPr>
          <a:xfrm>
            <a:off x="157423" y="179898"/>
            <a:ext cx="8339791" cy="6393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Kde otevřená data najdete: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Národní zdravotnický informační portál (NZIP)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1D0AB041-AFAA-DFCC-13ED-627FD84C70D9}"/>
              </a:ext>
            </a:extLst>
          </p:cNvPr>
          <p:cNvSpPr txBox="1"/>
          <p:nvPr/>
        </p:nvSpPr>
        <p:spPr>
          <a:xfrm>
            <a:off x="157423" y="1176379"/>
            <a:ext cx="70068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Národní zdravotnický informační systém je dostupný on-line v samostatné sekci DATOVÉ ZPRAVODAJSTVÍ na Národním zdravotnickém informačním portálu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https://www.nzip.cz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D11EBBC-FFB0-9EB4-FDED-A677F0F998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42" t="25427" r="19505" b="5427"/>
          <a:stretch/>
        </p:blipFill>
        <p:spPr>
          <a:xfrm>
            <a:off x="7091" y="2449472"/>
            <a:ext cx="7146561" cy="4408528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CE751D64-F9D3-C9FC-8852-47AD7F9C5E41}"/>
              </a:ext>
            </a:extLst>
          </p:cNvPr>
          <p:cNvSpPr/>
          <p:nvPr/>
        </p:nvSpPr>
        <p:spPr>
          <a:xfrm>
            <a:off x="5305646" y="4397897"/>
            <a:ext cx="1848006" cy="51434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596DA989-2110-453D-23E8-A7322367A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7516" y="854435"/>
            <a:ext cx="2265535" cy="175414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2D33FE4-8F96-3597-8A67-EBFFF44DE217}"/>
              </a:ext>
            </a:extLst>
          </p:cNvPr>
          <p:cNvSpPr txBox="1"/>
          <p:nvPr/>
        </p:nvSpPr>
        <p:spPr>
          <a:xfrm>
            <a:off x="7363082" y="4397897"/>
            <a:ext cx="4663354" cy="40011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https://www.nzip.cz/dohodovaci-rizeni</a:t>
            </a:r>
          </a:p>
        </p:txBody>
      </p:sp>
      <p:sp>
        <p:nvSpPr>
          <p:cNvPr id="6" name="Šipka: dolů 5">
            <a:extLst>
              <a:ext uri="{FF2B5EF4-FFF2-40B4-BE49-F238E27FC236}">
                <a16:creationId xmlns:a16="http://schemas.microsoft.com/office/drawing/2014/main" id="{A3A6A8A3-D185-B066-D7DE-12914540D863}"/>
              </a:ext>
            </a:extLst>
          </p:cNvPr>
          <p:cNvSpPr/>
          <p:nvPr/>
        </p:nvSpPr>
        <p:spPr>
          <a:xfrm>
            <a:off x="9248773" y="5026475"/>
            <a:ext cx="1000545" cy="1287592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682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FB6A2-AB8E-235B-83A5-055D6C256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Nadpis 1">
            <a:extLst>
              <a:ext uri="{FF2B5EF4-FFF2-40B4-BE49-F238E27FC236}">
                <a16:creationId xmlns:a16="http://schemas.microsoft.com/office/drawing/2014/main" id="{863DEA6B-8C95-B962-0663-3CC86D06EAB8}"/>
              </a:ext>
            </a:extLst>
          </p:cNvPr>
          <p:cNvSpPr txBox="1">
            <a:spLocks/>
          </p:cNvSpPr>
          <p:nvPr/>
        </p:nvSpPr>
        <p:spPr>
          <a:xfrm>
            <a:off x="157424" y="179898"/>
            <a:ext cx="4210262" cy="6393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Kde otevřená data najdete: Národní zdravotnický informační portál (NZIP)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0B5BB04E-E359-1105-245E-87B41A9B4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95" y="2603584"/>
            <a:ext cx="2265535" cy="1754140"/>
          </a:xfrm>
          <a:prstGeom prst="rect">
            <a:avLst/>
          </a:prstGeom>
        </p:spPr>
      </p:pic>
      <p:pic>
        <p:nvPicPr>
          <p:cNvPr id="8" name="Obrázek 7" descr="Obsah obrázku text, elektronika, snímek obrazovky, software&#10;&#10;Obsah generovaný pomocí AI může být nesprávný.">
            <a:extLst>
              <a:ext uri="{FF2B5EF4-FFF2-40B4-BE49-F238E27FC236}">
                <a16:creationId xmlns:a16="http://schemas.microsoft.com/office/drawing/2014/main" id="{B1B9415B-09FF-358B-8A38-FE1E155B05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02" t="9378" r="19313" b="5348"/>
          <a:stretch>
            <a:fillRect/>
          </a:stretch>
        </p:blipFill>
        <p:spPr>
          <a:xfrm>
            <a:off x="4367685" y="293915"/>
            <a:ext cx="7666892" cy="584814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C60A40CC-7F10-3A78-F6B7-6D39271E7BDD}"/>
              </a:ext>
            </a:extLst>
          </p:cNvPr>
          <p:cNvSpPr txBox="1"/>
          <p:nvPr/>
        </p:nvSpPr>
        <p:spPr>
          <a:xfrm>
            <a:off x="6495525" y="179898"/>
            <a:ext cx="4663354" cy="40011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https://www.nzip.cz/dohodovaci-rizeni</a:t>
            </a:r>
          </a:p>
        </p:txBody>
      </p:sp>
    </p:spTree>
    <p:extLst>
      <p:ext uri="{BB962C8B-B14F-4D97-AF65-F5344CB8AC3E}">
        <p14:creationId xmlns:p14="http://schemas.microsoft.com/office/powerpoint/2010/main" val="2724120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6DBDF-6C23-898E-17E5-788B628A1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6B5F407F-3FDA-DB24-F471-2589530286FF}"/>
              </a:ext>
            </a:extLst>
          </p:cNvPr>
          <p:cNvSpPr txBox="1">
            <a:spLocks/>
          </p:cNvSpPr>
          <p:nvPr/>
        </p:nvSpPr>
        <p:spPr>
          <a:xfrm>
            <a:off x="132080" y="108532"/>
            <a:ext cx="11805920" cy="66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Ukázky konkrétních datových výstupů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DF99EAF-F86E-07B1-8502-3BE4B984DE6D}"/>
              </a:ext>
            </a:extLst>
          </p:cNvPr>
          <p:cNvSpPr txBox="1"/>
          <p:nvPr/>
        </p:nvSpPr>
        <p:spPr>
          <a:xfrm>
            <a:off x="1743065" y="934082"/>
            <a:ext cx="1742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</a:t>
            </a:r>
          </a:p>
        </p:txBody>
      </p:sp>
      <p:pic>
        <p:nvPicPr>
          <p:cNvPr id="4" name="Obrázek 3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47E0FF84-E249-B190-7820-2A452F0CC6D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11265" y="965481"/>
            <a:ext cx="725760" cy="72576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54D7B9E3-1DD9-8613-269B-D138E9BF0D14}"/>
              </a:ext>
            </a:extLst>
          </p:cNvPr>
          <p:cNvSpPr txBox="1"/>
          <p:nvPr/>
        </p:nvSpPr>
        <p:spPr>
          <a:xfrm>
            <a:off x="3916888" y="863386"/>
            <a:ext cx="69694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Regionální heterogenity, slabá místa v dostupnosti péče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0929B35-7DE5-CD67-79BD-2256AABC3BC9}"/>
              </a:ext>
            </a:extLst>
          </p:cNvPr>
          <p:cNvSpPr txBox="1"/>
          <p:nvPr/>
        </p:nvSpPr>
        <p:spPr>
          <a:xfrm>
            <a:off x="2648688" y="2383215"/>
            <a:ext cx="1742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2.</a:t>
            </a:r>
          </a:p>
        </p:txBody>
      </p:sp>
      <p:pic>
        <p:nvPicPr>
          <p:cNvPr id="11" name="Obrázek 10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CF8571FD-6F00-0579-C7FE-E127B778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16888" y="2414614"/>
            <a:ext cx="725760" cy="725760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B74F7C22-3582-3F37-E3F0-C57A35F52B5E}"/>
              </a:ext>
            </a:extLst>
          </p:cNvPr>
          <p:cNvSpPr txBox="1"/>
          <p:nvPr/>
        </p:nvSpPr>
        <p:spPr>
          <a:xfrm>
            <a:off x="4459140" y="5587373"/>
            <a:ext cx="15052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4.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51A70AC6-FB0A-F37D-75B4-5354D620057B}"/>
              </a:ext>
            </a:extLst>
          </p:cNvPr>
          <p:cNvSpPr txBox="1"/>
          <p:nvPr/>
        </p:nvSpPr>
        <p:spPr>
          <a:xfrm>
            <a:off x="6382276" y="5418095"/>
            <a:ext cx="57858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Výkon poskytovatelů, stav centralizace specializované péče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9BB9A0EF-307C-4842-D6B3-F9EFC7DCA35D}"/>
              </a:ext>
            </a:extLst>
          </p:cNvPr>
          <p:cNvSpPr txBox="1"/>
          <p:nvPr/>
        </p:nvSpPr>
        <p:spPr>
          <a:xfrm rot="3467900">
            <a:off x="-798732" y="3999094"/>
            <a:ext cx="540420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https://www.nzip.cz/dohodovaci-rizeni</a:t>
            </a:r>
          </a:p>
        </p:txBody>
      </p:sp>
      <p:pic>
        <p:nvPicPr>
          <p:cNvPr id="3" name="Obrázek 2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9A878006-CB73-02F1-C2CD-65BCE976EC5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0321" y="5593824"/>
            <a:ext cx="725760" cy="725760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46946925-2569-ED3C-1AB6-172DD901C29F}"/>
              </a:ext>
            </a:extLst>
          </p:cNvPr>
          <p:cNvSpPr txBox="1"/>
          <p:nvPr/>
        </p:nvSpPr>
        <p:spPr>
          <a:xfrm>
            <a:off x="3485905" y="3954492"/>
            <a:ext cx="1742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3.</a:t>
            </a:r>
          </a:p>
        </p:txBody>
      </p:sp>
      <p:pic>
        <p:nvPicPr>
          <p:cNvPr id="14" name="Obrázek 13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35DAD020-4E43-D66E-3289-2133A964A44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54105" y="3985891"/>
            <a:ext cx="725760" cy="72576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DBB12270-931A-00DB-C81C-5389D63B1C07}"/>
              </a:ext>
            </a:extLst>
          </p:cNvPr>
          <p:cNvSpPr txBox="1"/>
          <p:nvPr/>
        </p:nvSpPr>
        <p:spPr>
          <a:xfrm>
            <a:off x="4733104" y="2291839"/>
            <a:ext cx="722628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Predikce potřeb, náklady dle segmentů péče, kriticky ohrožené kapacity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6B5F4A7-A19B-638A-6A2E-A99D03869D7A}"/>
              </a:ext>
            </a:extLst>
          </p:cNvPr>
          <p:cNvSpPr txBox="1"/>
          <p:nvPr/>
        </p:nvSpPr>
        <p:spPr>
          <a:xfrm>
            <a:off x="5570321" y="3767103"/>
            <a:ext cx="61460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Data k nezbytné restrukturalizaci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 k posílení organizace péče</a:t>
            </a:r>
          </a:p>
        </p:txBody>
      </p:sp>
    </p:spTree>
    <p:extLst>
      <p:ext uri="{BB962C8B-B14F-4D97-AF65-F5344CB8AC3E}">
        <p14:creationId xmlns:p14="http://schemas.microsoft.com/office/powerpoint/2010/main" val="3240907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2048F-9FA1-53FE-1AB0-2D24672EE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3" name="Table 102">
            <a:extLst>
              <a:ext uri="{FF2B5EF4-FFF2-40B4-BE49-F238E27FC236}">
                <a16:creationId xmlns:a16="http://schemas.microsoft.com/office/drawing/2014/main" id="{35DDEAD0-0956-7BCD-60DB-7639475C1BE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32392200"/>
              </p:ext>
            </p:extLst>
          </p:nvPr>
        </p:nvGraphicFramePr>
        <p:xfrm>
          <a:off x="2148474" y="1467180"/>
          <a:ext cx="3141669" cy="4674855"/>
        </p:xfrm>
        <a:graphic>
          <a:graphicData uri="http://schemas.openxmlformats.org/drawingml/2006/table">
            <a:tbl>
              <a:tblPr/>
              <a:tblGrid>
                <a:gridCol w="3141669">
                  <a:extLst>
                    <a:ext uri="{9D8B030D-6E8A-4147-A177-3AD203B41FA5}">
                      <a16:colId xmlns:a16="http://schemas.microsoft.com/office/drawing/2014/main" val="443435937"/>
                    </a:ext>
                  </a:extLst>
                </a:gridCol>
              </a:tblGrid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75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392882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8690244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221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2212880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2220680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786691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6757497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760421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065343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0893233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4872391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743978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572122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378288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007777"/>
                  </a:ext>
                </a:extLst>
              </a:tr>
              <a:tr h="311657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417562"/>
                  </a:ext>
                </a:extLst>
              </a:tr>
            </a:tbl>
          </a:graphicData>
        </a:graphic>
      </p:graphicFrame>
      <p:graphicFrame>
        <p:nvGraphicFramePr>
          <p:cNvPr id="394" name="Chart 16">
            <a:extLst>
              <a:ext uri="{FF2B5EF4-FFF2-40B4-BE49-F238E27FC236}">
                <a16:creationId xmlns:a16="http://schemas.microsoft.com/office/drawing/2014/main" id="{D8EE34E3-5674-F630-AC54-A8E5D2C18EA4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21976397"/>
              </p:ext>
            </p:extLst>
          </p:nvPr>
        </p:nvGraphicFramePr>
        <p:xfrm>
          <a:off x="441474" y="1130411"/>
          <a:ext cx="4230826" cy="55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73A9044-201D-284A-EA70-C4A84E708239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14785" y="127976"/>
            <a:ext cx="12077699" cy="629169"/>
          </a:xfrm>
        </p:spPr>
        <p:txBody>
          <a:bodyPr>
            <a:normAutofit fontScale="90000"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Calibri" panose="020F0502020204030204"/>
              </a:rPr>
              <a:t>Ukázka mapování regionálních rozdílů </a:t>
            </a:r>
            <a:br>
              <a:rPr lang="cs-CZ" sz="2800" b="1" dirty="0">
                <a:solidFill>
                  <a:srgbClr val="002060"/>
                </a:solidFill>
                <a:latin typeface="Calibri" panose="020F0502020204030204"/>
              </a:rPr>
            </a:br>
            <a:r>
              <a:rPr lang="cs-CZ" sz="2800" b="1" dirty="0">
                <a:solidFill>
                  <a:srgbClr val="002060"/>
                </a:solidFill>
                <a:latin typeface="Calibri" panose="020F0502020204030204"/>
              </a:rPr>
              <a:t>Revmatologie (úvazky lékařů na 100 000 obyvatel)</a:t>
            </a:r>
            <a:endParaRPr lang="en-US" sz="2800" b="1" dirty="0">
              <a:solidFill>
                <a:srgbClr val="002060"/>
              </a:solidFill>
              <a:latin typeface="Calibri" panose="020F0502020204030204"/>
            </a:endParaRPr>
          </a:p>
        </p:txBody>
      </p:sp>
      <p:sp>
        <p:nvSpPr>
          <p:cNvPr id="395" name="TextBox 17">
            <a:extLst>
              <a:ext uri="{FF2B5EF4-FFF2-40B4-BE49-F238E27FC236}">
                <a16:creationId xmlns:a16="http://schemas.microsoft.com/office/drawing/2014/main" id="{8C3F5581-D816-319B-DD6A-74A7CAA976F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44582" y="1003713"/>
            <a:ext cx="25715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úvazků lékařů na 100 000 obyvatel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6" name="TextBox 95">
            <a:extLst>
              <a:ext uri="{FF2B5EF4-FFF2-40B4-BE49-F238E27FC236}">
                <a16:creationId xmlns:a16="http://schemas.microsoft.com/office/drawing/2014/main" id="{AC667F92-19F2-67AB-A65F-184AEAEC6A3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9104" y="1211150"/>
            <a:ext cx="1099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Regiony: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8" name="TextBox 103">
            <a:extLst>
              <a:ext uri="{FF2B5EF4-FFF2-40B4-BE49-F238E27FC236}">
                <a16:creationId xmlns:a16="http://schemas.microsoft.com/office/drawing/2014/main" id="{1A5C2FA4-DF95-B779-4C06-6710564CA05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676727" y="1145935"/>
            <a:ext cx="982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úvazků</a:t>
            </a:r>
            <a:endParaRPr kumimoji="0" lang="en-US" sz="11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F2644F9-88EF-A1EC-6EE1-D5C07CD83D61}"/>
              </a:ext>
            </a:extLst>
          </p:cNvPr>
          <p:cNvSpPr txBox="1"/>
          <p:nvPr/>
        </p:nvSpPr>
        <p:spPr>
          <a:xfrm>
            <a:off x="114301" y="6401948"/>
            <a:ext cx="1169792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Úvazky zdravotnických pracovníků podle smluvního zajištění z veřejného zdravotního pojištění – věk a pohlaví podle odbornosti pracoviště, kategorie pracovníků a segmentu péče v ČR, krajích a okresech (datový souhrn);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Úvazky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zdravotnických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pracovníků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 NZIP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2A2DA699-529D-9CB8-DAC2-3BA9BC4E4F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58951" y="2095395"/>
            <a:ext cx="5921462" cy="3571979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DE5308C3-09CB-3526-40AB-04E8DE55077D}"/>
              </a:ext>
            </a:extLst>
          </p:cNvPr>
          <p:cNvSpPr txBox="1"/>
          <p:nvPr/>
        </p:nvSpPr>
        <p:spPr>
          <a:xfrm>
            <a:off x="6603206" y="1726063"/>
            <a:ext cx="42933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úvazků lékařů na 100 000 obyvatel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221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BFB78A-7AF0-4C42-C46D-DB8C79A9F46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1961" y="56515"/>
            <a:ext cx="11386173" cy="538364"/>
          </a:xfrm>
        </p:spPr>
        <p:txBody>
          <a:bodyPr/>
          <a:lstStyle/>
          <a:p>
            <a:r>
              <a:rPr lang="cs-CZ" dirty="0">
                <a:solidFill>
                  <a:srgbClr val="002060"/>
                </a:solidFill>
              </a:rPr>
              <a:t>Ukázka mapování regionálních rozdílů </a:t>
            </a:r>
            <a:br>
              <a:rPr lang="cs-CZ" dirty="0">
                <a:solidFill>
                  <a:srgbClr val="002060"/>
                </a:solidFill>
              </a:rPr>
            </a:br>
            <a:r>
              <a:rPr lang="cs-CZ" dirty="0">
                <a:solidFill>
                  <a:srgbClr val="002060"/>
                </a:solidFill>
              </a:rPr>
              <a:t>Zásadní „organizační“ úkol = posílení komplexní paliativní péče: Intervence nemocničních týmů paliativní péče na 10 tis. zemřelých s očekávatelným úmrtím</a:t>
            </a:r>
          </a:p>
        </p:txBody>
      </p:sp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5340F059-BDC1-EB94-1B14-93453F2178A0}"/>
              </a:ext>
            </a:extLst>
          </p:cNvPr>
          <p:cNvGraphicFramePr/>
          <p:nvPr>
            <p:custDataLst>
              <p:tags r:id="rId2"/>
            </p:custDataLst>
          </p:nvPr>
        </p:nvGraphicFramePr>
        <p:xfrm>
          <a:off x="365124" y="1187026"/>
          <a:ext cx="8359775" cy="5614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49226C9D-6343-B376-F23F-587A2C6549E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407275" y="3994255"/>
            <a:ext cx="465772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 vykazování markerů jsou velmi významné rozdíly mezi regiony. Podíl pacientů s vykázanou péčí NTPP na očekávatelných úmrtích má regionální rozsah od 2,7 % do 39,3 %.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Přímá spojnice se šipkou 3">
            <a:extLst>
              <a:ext uri="{FF2B5EF4-FFF2-40B4-BE49-F238E27FC236}">
                <a16:creationId xmlns:a16="http://schemas.microsoft.com/office/drawing/2014/main" id="{3F3CF665-AA27-69F0-05AC-CB4C4D49173C}"/>
              </a:ext>
            </a:extLst>
          </p:cNvPr>
          <p:cNvCxnSpPr/>
          <p:nvPr/>
        </p:nvCxnSpPr>
        <p:spPr>
          <a:xfrm flipH="1">
            <a:off x="3371850" y="5477510"/>
            <a:ext cx="3781425" cy="640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7C08F081-9E5A-47CD-E299-7731D7158E5C}"/>
              </a:ext>
            </a:extLst>
          </p:cNvPr>
          <p:cNvCxnSpPr>
            <a:cxnSpLocks/>
          </p:cNvCxnSpPr>
          <p:nvPr/>
        </p:nvCxnSpPr>
        <p:spPr>
          <a:xfrm flipH="1" flipV="1">
            <a:off x="7912100" y="2143760"/>
            <a:ext cx="288925" cy="18294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275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252F8A2F-E426-00BA-5AE8-39AB56E4B77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893545" y="5233813"/>
            <a:ext cx="2266827" cy="14400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E2513525-1275-A219-9F78-629F330D0C4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667612" y="3363288"/>
            <a:ext cx="2524388" cy="1401086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C3CCE1C-E451-7985-8D5C-26ED75CF0CF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586865" y="1620485"/>
            <a:ext cx="2524388" cy="14010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51659" y="342813"/>
            <a:ext cx="11859594" cy="625943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+mn-lt"/>
              </a:rPr>
              <a:t>Ukázka mapování regionálních rozdílů</a:t>
            </a:r>
            <a:br>
              <a:rPr lang="cs-CZ" sz="2800" b="1" dirty="0">
                <a:solidFill>
                  <a:srgbClr val="002060"/>
                </a:solidFill>
                <a:latin typeface="+mn-lt"/>
                <a:ea typeface="+mn-lt"/>
                <a:cs typeface="+mn-lt"/>
              </a:rPr>
            </a:br>
            <a:r>
              <a:rPr lang="en-US" sz="2600" b="1" dirty="0" err="1">
                <a:solidFill>
                  <a:srgbClr val="002060"/>
                </a:solidFill>
                <a:latin typeface="+mn-lt"/>
                <a:ea typeface="+mn-lt"/>
                <a:cs typeface="+mn-lt"/>
              </a:rPr>
              <a:t>Mobilní</a:t>
            </a:r>
            <a:r>
              <a:rPr lang="en-US" sz="2600" b="1" dirty="0">
                <a:solidFill>
                  <a:srgbClr val="002060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+mn-lt"/>
                <a:ea typeface="+mn-lt"/>
                <a:cs typeface="+mn-lt"/>
              </a:rPr>
              <a:t>specializovaná</a:t>
            </a:r>
            <a:r>
              <a:rPr lang="en-US" sz="2600" b="1" dirty="0">
                <a:solidFill>
                  <a:srgbClr val="002060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+mn-lt"/>
                <a:ea typeface="+mn-lt"/>
                <a:cs typeface="+mn-lt"/>
              </a:rPr>
              <a:t>paliativní</a:t>
            </a:r>
            <a:r>
              <a:rPr lang="en-US" sz="2600" b="1" dirty="0">
                <a:solidFill>
                  <a:srgbClr val="002060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+mn-lt"/>
                <a:ea typeface="+mn-lt"/>
                <a:cs typeface="+mn-lt"/>
              </a:rPr>
              <a:t>péče</a:t>
            </a:r>
            <a:r>
              <a:rPr lang="en-US" sz="2600" b="1" dirty="0">
                <a:solidFill>
                  <a:srgbClr val="002060"/>
                </a:solidFill>
                <a:latin typeface="+mn-lt"/>
                <a:ea typeface="+mn-lt"/>
                <a:cs typeface="+mn-lt"/>
              </a:rPr>
              <a:t> v ČR: </a:t>
            </a:r>
            <a:r>
              <a:rPr lang="cs-CZ" sz="2600" b="1" dirty="0">
                <a:solidFill>
                  <a:srgbClr val="002060"/>
                </a:solidFill>
                <a:latin typeface="+mn-lt"/>
                <a:ea typeface="+mn-lt"/>
                <a:cs typeface="+mn-lt"/>
              </a:rPr>
              <a:t>počet pacientů v péči </a:t>
            </a:r>
            <a:r>
              <a:rPr lang="en-US" sz="2600" b="1" dirty="0" err="1">
                <a:solidFill>
                  <a:srgbClr val="002060"/>
                </a:solidFill>
                <a:latin typeface="+mn-lt"/>
                <a:ea typeface="+mn-lt"/>
                <a:cs typeface="+mn-lt"/>
              </a:rPr>
              <a:t>na</a:t>
            </a:r>
            <a:r>
              <a:rPr lang="en-US" sz="2600" b="1" dirty="0">
                <a:solidFill>
                  <a:srgbClr val="002060"/>
                </a:solidFill>
                <a:latin typeface="+mn-lt"/>
                <a:ea typeface="+mn-lt"/>
                <a:cs typeface="+mn-lt"/>
              </a:rPr>
              <a:t> 100 tis. </a:t>
            </a:r>
            <a:r>
              <a:rPr lang="en-US" sz="2600" b="1" dirty="0" err="1">
                <a:solidFill>
                  <a:srgbClr val="002060"/>
                </a:solidFill>
                <a:latin typeface="+mn-lt"/>
                <a:ea typeface="+mn-lt"/>
                <a:cs typeface="+mn-lt"/>
              </a:rPr>
              <a:t>obyvatel</a:t>
            </a:r>
            <a:r>
              <a:rPr lang="en-US" sz="2600" b="1" dirty="0">
                <a:solidFill>
                  <a:srgbClr val="002060"/>
                </a:solidFill>
                <a:latin typeface="+mn-lt"/>
                <a:ea typeface="+mn-lt"/>
                <a:cs typeface="+mn-lt"/>
              </a:rPr>
              <a:t> </a:t>
            </a:r>
            <a:endParaRPr lang="cs-CZ" sz="2600" b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64" name="Tabulka 6"/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29296079"/>
              </p:ext>
            </p:extLst>
          </p:nvPr>
        </p:nvGraphicFramePr>
        <p:xfrm>
          <a:off x="405657" y="1953355"/>
          <a:ext cx="8572221" cy="4000458"/>
        </p:xfrm>
        <a:graphic>
          <a:graphicData uri="http://schemas.openxmlformats.org/drawingml/2006/table">
            <a:tbl>
              <a:tblPr/>
              <a:tblGrid>
                <a:gridCol w="1584000">
                  <a:extLst>
                    <a:ext uri="{9D8B030D-6E8A-4147-A177-3AD203B41FA5}">
                      <a16:colId xmlns:a16="http://schemas.microsoft.com/office/drawing/2014/main" val="2661056440"/>
                    </a:ext>
                  </a:extLst>
                </a:gridCol>
                <a:gridCol w="776469">
                  <a:extLst>
                    <a:ext uri="{9D8B030D-6E8A-4147-A177-3AD203B41FA5}">
                      <a16:colId xmlns:a16="http://schemas.microsoft.com/office/drawing/2014/main" val="2613457464"/>
                    </a:ext>
                  </a:extLst>
                </a:gridCol>
                <a:gridCol w="776469">
                  <a:extLst>
                    <a:ext uri="{9D8B030D-6E8A-4147-A177-3AD203B41FA5}">
                      <a16:colId xmlns:a16="http://schemas.microsoft.com/office/drawing/2014/main" val="1876203265"/>
                    </a:ext>
                  </a:extLst>
                </a:gridCol>
                <a:gridCol w="776469">
                  <a:extLst>
                    <a:ext uri="{9D8B030D-6E8A-4147-A177-3AD203B41FA5}">
                      <a16:colId xmlns:a16="http://schemas.microsoft.com/office/drawing/2014/main" val="3236280784"/>
                    </a:ext>
                  </a:extLst>
                </a:gridCol>
                <a:gridCol w="776469">
                  <a:extLst>
                    <a:ext uri="{9D8B030D-6E8A-4147-A177-3AD203B41FA5}">
                      <a16:colId xmlns:a16="http://schemas.microsoft.com/office/drawing/2014/main" val="1600830225"/>
                    </a:ext>
                  </a:extLst>
                </a:gridCol>
                <a:gridCol w="776469">
                  <a:extLst>
                    <a:ext uri="{9D8B030D-6E8A-4147-A177-3AD203B41FA5}">
                      <a16:colId xmlns:a16="http://schemas.microsoft.com/office/drawing/2014/main" val="2263765394"/>
                    </a:ext>
                  </a:extLst>
                </a:gridCol>
                <a:gridCol w="776469">
                  <a:extLst>
                    <a:ext uri="{9D8B030D-6E8A-4147-A177-3AD203B41FA5}">
                      <a16:colId xmlns:a16="http://schemas.microsoft.com/office/drawing/2014/main" val="1775833085"/>
                    </a:ext>
                  </a:extLst>
                </a:gridCol>
                <a:gridCol w="776469">
                  <a:extLst>
                    <a:ext uri="{9D8B030D-6E8A-4147-A177-3AD203B41FA5}">
                      <a16:colId xmlns:a16="http://schemas.microsoft.com/office/drawing/2014/main" val="2327612374"/>
                    </a:ext>
                  </a:extLst>
                </a:gridCol>
                <a:gridCol w="776469">
                  <a:extLst>
                    <a:ext uri="{9D8B030D-6E8A-4147-A177-3AD203B41FA5}">
                      <a16:colId xmlns:a16="http://schemas.microsoft.com/office/drawing/2014/main" val="99477508"/>
                    </a:ext>
                  </a:extLst>
                </a:gridCol>
                <a:gridCol w="776469">
                  <a:extLst>
                    <a:ext uri="{9D8B030D-6E8A-4147-A177-3AD203B41FA5}">
                      <a16:colId xmlns:a16="http://schemas.microsoft.com/office/drawing/2014/main" val="431246805"/>
                    </a:ext>
                  </a:extLst>
                </a:gridCol>
              </a:tblGrid>
              <a:tr h="42602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REGION</a:t>
                      </a: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gridSpan="9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Počet pacientů, jimž byla vykázána zdravotní</a:t>
                      </a:r>
                      <a:r>
                        <a:rPr lang="cs-CZ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péče na odbornost 926</a:t>
                      </a:r>
                    </a:p>
                    <a:p>
                      <a:pPr algn="ctr" fontAlgn="b"/>
                      <a:r>
                        <a:rPr lang="cs-CZ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/100 tis. obyv.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0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0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227472"/>
                  </a:ext>
                </a:extLst>
              </a:tr>
              <a:tr h="174446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76" marR="8876" marT="8876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cs-CZ" sz="1400" b="1" i="0" u="none" strike="noStrike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i="0" u="none" strike="noStrike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2019</a:t>
                      </a: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i="0" u="none" strike="noStrike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2020</a:t>
                      </a: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i="0" u="none" strike="noStrike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2021</a:t>
                      </a:r>
                    </a:p>
                  </a:txBody>
                  <a:tcPr marL="8876" marR="8876" marT="8876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i="0" u="none" strike="noStrike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2022</a:t>
                      </a:r>
                    </a:p>
                  </a:txBody>
                  <a:tcPr marL="8876" marR="8876" marT="8876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i="0" u="none" strike="noStrike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2023</a:t>
                      </a:r>
                    </a:p>
                  </a:txBody>
                  <a:tcPr marL="8876" marR="8876" marT="8876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i="0" u="none" strike="noStrike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2024</a:t>
                      </a:r>
                    </a:p>
                  </a:txBody>
                  <a:tcPr marL="8876" marR="8876" marT="8876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3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319795"/>
                  </a:ext>
                </a:extLst>
              </a:tr>
              <a:tr h="186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Hlavní město Praha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5451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Středočeský kraj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193116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Jihočeský kraj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516210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Plzeňský kraj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443031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b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Karlovarský kraj</a:t>
                      </a:r>
                      <a:endParaRPr lang="cs-CZ" sz="14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669211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Ústecký kraj</a:t>
                      </a:r>
                      <a:endParaRPr lang="cs-CZ" sz="14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807966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98327"/>
                  </a:ext>
                </a:extLst>
              </a:tr>
              <a:tr h="186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885937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942648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Kraj Vysočina</a:t>
                      </a: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83083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Jihomoravský kraj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188261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Olomoucký kraj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039464"/>
                  </a:ext>
                </a:extLst>
              </a:tr>
              <a:tr h="1744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Zlínský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5887515"/>
                  </a:ext>
                </a:extLst>
              </a:tr>
              <a:tr h="186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cs-CZ" sz="14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Moravskoslezský kraj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B4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692918"/>
                  </a:ext>
                </a:extLst>
              </a:tr>
              <a:tr h="18664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Česká republika</a:t>
                      </a:r>
                    </a:p>
                  </a:txBody>
                  <a:tcPr marL="8876" marR="8876" marT="887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890459"/>
                  </a:ext>
                </a:extLst>
              </a:tr>
            </a:tbl>
          </a:graphicData>
        </a:graphic>
      </p:graphicFrame>
      <p:sp>
        <p:nvSpPr>
          <p:cNvPr id="177" name="AutoShape 5"/>
          <p:cNvSpPr>
            <a:spLocks noChangeAspect="1" noChangeArrowheads="1" noTextEdit="1"/>
          </p:cNvSpPr>
          <p:nvPr/>
        </p:nvSpPr>
        <p:spPr bwMode="auto">
          <a:xfrm>
            <a:off x="9201084" y="4801698"/>
            <a:ext cx="2942130" cy="192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6" name="TextovéPole 203">
            <a:extLst>
              <a:ext uri="{FF2B5EF4-FFF2-40B4-BE49-F238E27FC236}">
                <a16:creationId xmlns:a16="http://schemas.microsoft.com/office/drawing/2014/main" id="{39720B74-8A48-6654-47B7-B95CCB109A5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447133" y="5031634"/>
            <a:ext cx="8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C3A6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2022</a:t>
            </a:r>
          </a:p>
        </p:txBody>
      </p:sp>
      <p:sp>
        <p:nvSpPr>
          <p:cNvPr id="10" name="TextovéPole 203">
            <a:extLst>
              <a:ext uri="{FF2B5EF4-FFF2-40B4-BE49-F238E27FC236}">
                <a16:creationId xmlns:a16="http://schemas.microsoft.com/office/drawing/2014/main" id="{A577B549-894F-F72E-EFB3-E4A85CE5AA3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447133" y="3189949"/>
            <a:ext cx="8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C3A6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2023</a:t>
            </a:r>
          </a:p>
        </p:txBody>
      </p:sp>
      <p:sp>
        <p:nvSpPr>
          <p:cNvPr id="3" name="TextovéPole 203">
            <a:extLst>
              <a:ext uri="{FF2B5EF4-FFF2-40B4-BE49-F238E27FC236}">
                <a16:creationId xmlns:a16="http://schemas.microsoft.com/office/drawing/2014/main" id="{F4690583-64AE-470B-83A0-F95BFB18605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427971" y="1466424"/>
            <a:ext cx="8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C3A6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438310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ulka 13">
            <a:extLst>
              <a:ext uri="{FF2B5EF4-FFF2-40B4-BE49-F238E27FC236}">
                <a16:creationId xmlns:a16="http://schemas.microsoft.com/office/drawing/2014/main" id="{6604C1BC-887A-E590-355C-1C93535E7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901833"/>
              </p:ext>
            </p:extLst>
          </p:nvPr>
        </p:nvGraphicFramePr>
        <p:xfrm>
          <a:off x="2009775" y="1419045"/>
          <a:ext cx="5977034" cy="5176530"/>
        </p:xfrm>
        <a:graphic>
          <a:graphicData uri="http://schemas.openxmlformats.org/drawingml/2006/table">
            <a:tbl>
              <a:tblPr/>
              <a:tblGrid>
                <a:gridCol w="667813">
                  <a:extLst>
                    <a:ext uri="{9D8B030D-6E8A-4147-A177-3AD203B41FA5}">
                      <a16:colId xmlns:a16="http://schemas.microsoft.com/office/drawing/2014/main" val="1319698951"/>
                    </a:ext>
                  </a:extLst>
                </a:gridCol>
                <a:gridCol w="665687">
                  <a:extLst>
                    <a:ext uri="{9D8B030D-6E8A-4147-A177-3AD203B41FA5}">
                      <a16:colId xmlns:a16="http://schemas.microsoft.com/office/drawing/2014/main" val="3130229275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200161866"/>
                    </a:ext>
                  </a:extLst>
                </a:gridCol>
                <a:gridCol w="670992">
                  <a:extLst>
                    <a:ext uri="{9D8B030D-6E8A-4147-A177-3AD203B41FA5}">
                      <a16:colId xmlns:a16="http://schemas.microsoft.com/office/drawing/2014/main" val="2359300150"/>
                    </a:ext>
                  </a:extLst>
                </a:gridCol>
                <a:gridCol w="667814">
                  <a:extLst>
                    <a:ext uri="{9D8B030D-6E8A-4147-A177-3AD203B41FA5}">
                      <a16:colId xmlns:a16="http://schemas.microsoft.com/office/drawing/2014/main" val="3823257020"/>
                    </a:ext>
                  </a:extLst>
                </a:gridCol>
                <a:gridCol w="667814">
                  <a:extLst>
                    <a:ext uri="{9D8B030D-6E8A-4147-A177-3AD203B41FA5}">
                      <a16:colId xmlns:a16="http://schemas.microsoft.com/office/drawing/2014/main" val="307359591"/>
                    </a:ext>
                  </a:extLst>
                </a:gridCol>
                <a:gridCol w="667814">
                  <a:extLst>
                    <a:ext uri="{9D8B030D-6E8A-4147-A177-3AD203B41FA5}">
                      <a16:colId xmlns:a16="http://schemas.microsoft.com/office/drawing/2014/main" val="2952530197"/>
                    </a:ext>
                  </a:extLst>
                </a:gridCol>
                <a:gridCol w="658274">
                  <a:extLst>
                    <a:ext uri="{9D8B030D-6E8A-4147-A177-3AD203B41FA5}">
                      <a16:colId xmlns:a16="http://schemas.microsoft.com/office/drawing/2014/main" val="2373300357"/>
                    </a:ext>
                  </a:extLst>
                </a:gridCol>
                <a:gridCol w="653601">
                  <a:extLst>
                    <a:ext uri="{9D8B030D-6E8A-4147-A177-3AD203B41FA5}">
                      <a16:colId xmlns:a16="http://schemas.microsoft.com/office/drawing/2014/main" val="2748872708"/>
                    </a:ext>
                  </a:extLst>
                </a:gridCol>
              </a:tblGrid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6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6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B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D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9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500057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2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7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D3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D3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2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E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002580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3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A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A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3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3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687150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D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E3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E3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D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E3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D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689016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411401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2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5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8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8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5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395964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3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3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B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7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7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3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B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957613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7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6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E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6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6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493648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3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E0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C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6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3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109380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3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3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3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3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332280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6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B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2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148408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C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D4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9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3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193605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7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E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6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E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721455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A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9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D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A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3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3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00792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D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E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C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2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3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E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E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229216"/>
                  </a:ext>
                </a:extLst>
              </a:tr>
            </a:tbl>
          </a:graphicData>
        </a:graphic>
      </p:graphicFrame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2745C6F7-BAD2-E954-99C7-C4CF69FAF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915773"/>
              </p:ext>
            </p:extLst>
          </p:nvPr>
        </p:nvGraphicFramePr>
        <p:xfrm>
          <a:off x="9516890" y="1419045"/>
          <a:ext cx="2417019" cy="5176530"/>
        </p:xfrm>
        <a:graphic>
          <a:graphicData uri="http://schemas.openxmlformats.org/drawingml/2006/table">
            <a:tbl>
              <a:tblPr/>
              <a:tblGrid>
                <a:gridCol w="805673">
                  <a:extLst>
                    <a:ext uri="{9D8B030D-6E8A-4147-A177-3AD203B41FA5}">
                      <a16:colId xmlns:a16="http://schemas.microsoft.com/office/drawing/2014/main" val="2671503964"/>
                    </a:ext>
                  </a:extLst>
                </a:gridCol>
                <a:gridCol w="805673">
                  <a:extLst>
                    <a:ext uri="{9D8B030D-6E8A-4147-A177-3AD203B41FA5}">
                      <a16:colId xmlns:a16="http://schemas.microsoft.com/office/drawing/2014/main" val="3236594839"/>
                    </a:ext>
                  </a:extLst>
                </a:gridCol>
                <a:gridCol w="805673">
                  <a:extLst>
                    <a:ext uri="{9D8B030D-6E8A-4147-A177-3AD203B41FA5}">
                      <a16:colId xmlns:a16="http://schemas.microsoft.com/office/drawing/2014/main" val="546102144"/>
                    </a:ext>
                  </a:extLst>
                </a:gridCol>
              </a:tblGrid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EA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3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118456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3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8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662354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29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D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779136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F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5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0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33497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566238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9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123748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F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2A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3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710878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09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E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599415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3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686466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5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808515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F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4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9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008308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D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66467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FB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036429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F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DA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978444"/>
                  </a:ext>
                </a:extLst>
              </a:tr>
              <a:tr h="345102"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D9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D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568798"/>
                  </a:ext>
                </a:extLst>
              </a:tr>
            </a:tbl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0E2CBE19-87FB-6DE1-4144-11351C10F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92" y="-6757"/>
            <a:ext cx="11919409" cy="538364"/>
          </a:xfrm>
        </p:spPr>
        <p:txBody>
          <a:bodyPr/>
          <a:lstStyle/>
          <a:p>
            <a:r>
              <a:rPr lang="cs-CZ" sz="2800" dirty="0">
                <a:solidFill>
                  <a:srgbClr val="002060"/>
                </a:solidFill>
              </a:rPr>
              <a:t>Ukázka mapování regionálních rozdílů</a:t>
            </a:r>
            <a:br>
              <a:rPr lang="cs-CZ" sz="2800" dirty="0">
                <a:solidFill>
                  <a:srgbClr val="002060"/>
                </a:solidFill>
              </a:rPr>
            </a:br>
            <a:r>
              <a:rPr lang="cs-CZ" sz="2800" dirty="0">
                <a:solidFill>
                  <a:srgbClr val="002060"/>
                </a:solidFill>
              </a:rPr>
              <a:t>Lékaři se specializací geriatrie aktivní v roce 2024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6E793C8-67C0-84CE-4EC2-5F548357D35A}"/>
              </a:ext>
            </a:extLst>
          </p:cNvPr>
          <p:cNvSpPr/>
          <p:nvPr/>
        </p:nvSpPr>
        <p:spPr>
          <a:xfrm>
            <a:off x="4998293" y="6609547"/>
            <a:ext cx="665779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Národní registr zdravotnických pracovníků (NRZP)+NRHZS, stav k 31. 12. 2024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E16D654D-D0AD-02DE-B480-E07A00C03E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486226"/>
              </p:ext>
            </p:extLst>
          </p:nvPr>
        </p:nvGraphicFramePr>
        <p:xfrm>
          <a:off x="211189" y="1042091"/>
          <a:ext cx="11722719" cy="5547360"/>
        </p:xfrm>
        <a:graphic>
          <a:graphicData uri="http://schemas.openxmlformats.org/drawingml/2006/table">
            <a:tbl>
              <a:tblPr/>
              <a:tblGrid>
                <a:gridCol w="1807591">
                  <a:extLst>
                    <a:ext uri="{9D8B030D-6E8A-4147-A177-3AD203B41FA5}">
                      <a16:colId xmlns:a16="http://schemas.microsoft.com/office/drawing/2014/main" val="1082975270"/>
                    </a:ext>
                  </a:extLst>
                </a:gridCol>
                <a:gridCol w="664515">
                  <a:extLst>
                    <a:ext uri="{9D8B030D-6E8A-4147-A177-3AD203B41FA5}">
                      <a16:colId xmlns:a16="http://schemas.microsoft.com/office/drawing/2014/main" val="4167713117"/>
                    </a:ext>
                  </a:extLst>
                </a:gridCol>
                <a:gridCol w="664515">
                  <a:extLst>
                    <a:ext uri="{9D8B030D-6E8A-4147-A177-3AD203B41FA5}">
                      <a16:colId xmlns:a16="http://schemas.microsoft.com/office/drawing/2014/main" val="3414856171"/>
                    </a:ext>
                  </a:extLst>
                </a:gridCol>
                <a:gridCol w="664515">
                  <a:extLst>
                    <a:ext uri="{9D8B030D-6E8A-4147-A177-3AD203B41FA5}">
                      <a16:colId xmlns:a16="http://schemas.microsoft.com/office/drawing/2014/main" val="3987198070"/>
                    </a:ext>
                  </a:extLst>
                </a:gridCol>
                <a:gridCol w="664515">
                  <a:extLst>
                    <a:ext uri="{9D8B030D-6E8A-4147-A177-3AD203B41FA5}">
                      <a16:colId xmlns:a16="http://schemas.microsoft.com/office/drawing/2014/main" val="2210905730"/>
                    </a:ext>
                  </a:extLst>
                </a:gridCol>
                <a:gridCol w="664515">
                  <a:extLst>
                    <a:ext uri="{9D8B030D-6E8A-4147-A177-3AD203B41FA5}">
                      <a16:colId xmlns:a16="http://schemas.microsoft.com/office/drawing/2014/main" val="3233921921"/>
                    </a:ext>
                  </a:extLst>
                </a:gridCol>
                <a:gridCol w="664515">
                  <a:extLst>
                    <a:ext uri="{9D8B030D-6E8A-4147-A177-3AD203B41FA5}">
                      <a16:colId xmlns:a16="http://schemas.microsoft.com/office/drawing/2014/main" val="3998647785"/>
                    </a:ext>
                  </a:extLst>
                </a:gridCol>
                <a:gridCol w="664515">
                  <a:extLst>
                    <a:ext uri="{9D8B030D-6E8A-4147-A177-3AD203B41FA5}">
                      <a16:colId xmlns:a16="http://schemas.microsoft.com/office/drawing/2014/main" val="3876050304"/>
                    </a:ext>
                  </a:extLst>
                </a:gridCol>
                <a:gridCol w="664515">
                  <a:extLst>
                    <a:ext uri="{9D8B030D-6E8A-4147-A177-3AD203B41FA5}">
                      <a16:colId xmlns:a16="http://schemas.microsoft.com/office/drawing/2014/main" val="697122086"/>
                    </a:ext>
                  </a:extLst>
                </a:gridCol>
                <a:gridCol w="664515">
                  <a:extLst>
                    <a:ext uri="{9D8B030D-6E8A-4147-A177-3AD203B41FA5}">
                      <a16:colId xmlns:a16="http://schemas.microsoft.com/office/drawing/2014/main" val="3287928587"/>
                    </a:ext>
                  </a:extLst>
                </a:gridCol>
                <a:gridCol w="764194">
                  <a:extLst>
                    <a:ext uri="{9D8B030D-6E8A-4147-A177-3AD203B41FA5}">
                      <a16:colId xmlns:a16="http://schemas.microsoft.com/office/drawing/2014/main" val="3773933097"/>
                    </a:ext>
                  </a:extLst>
                </a:gridCol>
                <a:gridCol w="764194">
                  <a:extLst>
                    <a:ext uri="{9D8B030D-6E8A-4147-A177-3AD203B41FA5}">
                      <a16:colId xmlns:a16="http://schemas.microsoft.com/office/drawing/2014/main" val="4239857620"/>
                    </a:ext>
                  </a:extLst>
                </a:gridCol>
                <a:gridCol w="802035">
                  <a:extLst>
                    <a:ext uri="{9D8B030D-6E8A-4147-A177-3AD203B41FA5}">
                      <a16:colId xmlns:a16="http://schemas.microsoft.com/office/drawing/2014/main" val="2973192470"/>
                    </a:ext>
                  </a:extLst>
                </a:gridCol>
                <a:gridCol w="802035">
                  <a:extLst>
                    <a:ext uri="{9D8B030D-6E8A-4147-A177-3AD203B41FA5}">
                      <a16:colId xmlns:a16="http://schemas.microsoft.com/office/drawing/2014/main" val="1866027777"/>
                    </a:ext>
                  </a:extLst>
                </a:gridCol>
                <a:gridCol w="802035">
                  <a:extLst>
                    <a:ext uri="{9D8B030D-6E8A-4147-A177-3AD203B41FA5}">
                      <a16:colId xmlns:a16="http://schemas.microsoft.com/office/drawing/2014/main" val="3044502103"/>
                    </a:ext>
                  </a:extLst>
                </a:gridCol>
              </a:tblGrid>
              <a:tr h="339708"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 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45-49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a více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Průměrný věk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a více let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a více let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037286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CZ010 Hlavní město Praha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(6,2 %)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(6,2 %)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6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(9,2 %)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15 (23,1 %)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14 (21,5 %)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6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(9,2 %)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9 (13,8 %)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6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(9,2 %)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 (32,3 %)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 (23,1 %)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396714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CZ020 Středočeský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(8,3 %)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(5,6 %)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10 (27,8 %)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10 (27,8 %)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(8,3 %)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 (11,1 %)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(11,1 %)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 (30,6 %)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(22,2 %)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703348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CZ031 Jihočeský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(18,2 %)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(13,6 %)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(13,6 %)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(18,2 %)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(18,2 %)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 (9,1 %)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(9,1 %)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(36,4 %)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(18,2 %)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235632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CZ032 Plzeňský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(11,8 %)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(17,6 %)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(5,9 %)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(17,6 %)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(11,8 %)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(17,6 %)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 (5,9 %)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(11,8 %)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 (35,3 %)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(17,6 %)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038749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CZ041 Karlovarský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 (100,0 %)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786602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CZ042 Ústecký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(8,3 %)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(16,7 %)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(25,0 %)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(25,0 %)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(16,7 %)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(8,3 %)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 (50,0 %)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(25,0 %)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310030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CZ051 Liberecký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(7,7 %)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(7,7 %)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(23,1 %)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(15,4 %)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(15,4 %)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(7,7 %)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(23,1 %)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(30,8 %)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(23,1 %)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101503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CZ052 Královéhradecký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(10,5 %)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(10,5 %)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(5,3 %)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(15,8 %)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(21,1 %)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(15,8 %)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(15,8 %)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(5,3 %)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(36,8 %)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(21,1 %)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2272899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CZ053 Pardubický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(4,0 %)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(8,0 %)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(4,0 %)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5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(20,0 %)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(12,0 %)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(16,0 %)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(8,0 %)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(4,0 %)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6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(24,0 %)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 (36,0 %)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(28,0 %)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776225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CZ063 Kraj Vysočina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(4,5 %)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(9,1 %)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(18,2 %)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(18,2 %)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(18,2 %)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(18,2 %)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(4,5 %)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(9,1 %)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(31,8 %)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(13,6 %)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050936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CZ064 Jihomoravský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(2,1 %)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(6,3 %)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11 (22,9 %)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7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(14,6 %)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5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(10,4 %)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(8,3 %)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5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(10,4 %)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5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(10,4 %)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7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(14,6 %)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 (35,4 %)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 (25,0 %)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447644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CZ071 Olomoucký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(3,0 %)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(12,1 %)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(9,1 %)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(3,0 %)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9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(27,3 %)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8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(24,2 %)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6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(18,2 %)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(3,0 %)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(21,2 %)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(21,2 %)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8621315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CZ072 Zlínský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(10,5 %)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(5,3 %)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(10,5 %)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(10,5 %)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(21,1 %)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(15,8 %)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(21,1 %)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(5,3 %)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(26,3 %)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(5,3 %)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558709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CZ080 Moravskoslezský kraj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0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5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(13,5 %)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9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(24,3 %)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8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(21,6 %)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5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(13,5 %)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(8,1 %)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(8,1 %)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 </a:t>
                      </a:r>
                    </a:p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(10,8 %)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 (27,0 %)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(18,9 %)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480179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6</a:t>
                      </a:r>
                    </a:p>
                    <a:p>
                      <a:pPr algn="ct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(1,7 %)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20</a:t>
                      </a:r>
                    </a:p>
                    <a:p>
                      <a:pPr algn="ct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(5,7 %)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38 (10,9 %)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43 (12,4 %)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65 (18,7 %)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63 (18,1 %)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39 (11,2 %)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38 (10,9 %)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36 (10,3 %)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 = 348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 let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113 (32,5 %)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74 (21,3 %)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442396"/>
                  </a:ext>
                </a:extLst>
              </a:tr>
            </a:tbl>
          </a:graphicData>
        </a:graphic>
      </p:graphicFrame>
      <p:sp>
        <p:nvSpPr>
          <p:cNvPr id="7" name="Obdélník 6">
            <a:extLst>
              <a:ext uri="{FF2B5EF4-FFF2-40B4-BE49-F238E27FC236}">
                <a16:creationId xmlns:a16="http://schemas.microsoft.com/office/drawing/2014/main" id="{D7B1393A-E703-E8DA-E497-36A764004ECF}"/>
              </a:ext>
            </a:extLst>
          </p:cNvPr>
          <p:cNvSpPr/>
          <p:nvPr/>
        </p:nvSpPr>
        <p:spPr>
          <a:xfrm>
            <a:off x="212673" y="6595579"/>
            <a:ext cx="81865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lékař může pracovat ve více krajích, v celkovém počtu je zahrnut pouze jednou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D0E1586-17E1-D1C3-0495-79D9E33B34A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58092" y="785641"/>
            <a:ext cx="11534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Definice: aktivní lékaři se specializací geriatrie podle smluvního zajištění poskytování zdravotních služeb, stav k 31. 12. 2024</a:t>
            </a:r>
          </a:p>
        </p:txBody>
      </p:sp>
      <p:graphicFrame>
        <p:nvGraphicFramePr>
          <p:cNvPr id="16" name="Objekt 15">
            <a:extLst>
              <a:ext uri="{FF2B5EF4-FFF2-40B4-BE49-F238E27FC236}">
                <a16:creationId xmlns:a16="http://schemas.microsoft.com/office/drawing/2014/main" id="{E0B8ABA6-3ECE-F028-6F72-414A67EA66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107938"/>
              </p:ext>
            </p:extLst>
          </p:nvPr>
        </p:nvGraphicFramePr>
        <p:xfrm>
          <a:off x="7986810" y="1419041"/>
          <a:ext cx="776190" cy="5170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37366" imgH="2750977" progId="Excel.Sheet.12">
                  <p:embed/>
                </p:oleObj>
              </mc:Choice>
              <mc:Fallback>
                <p:oleObj name="Worksheet" r:id="rId3" imgW="937366" imgH="2750977" progId="Excel.Sheet.12">
                  <p:embed/>
                  <p:pic>
                    <p:nvPicPr>
                      <p:cNvPr id="16" name="Objekt 15">
                        <a:extLst>
                          <a:ext uri="{FF2B5EF4-FFF2-40B4-BE49-F238E27FC236}">
                            <a16:creationId xmlns:a16="http://schemas.microsoft.com/office/drawing/2014/main" id="{E0B8ABA6-3ECE-F028-6F72-414A67EA66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86810" y="1419041"/>
                        <a:ext cx="776190" cy="5170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902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110A0-F23D-D112-6856-97143621C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44EDEC06-E1A0-B4E7-DAE2-6A37A22C2FF6}"/>
              </a:ext>
            </a:extLst>
          </p:cNvPr>
          <p:cNvSpPr txBox="1">
            <a:spLocks/>
          </p:cNvSpPr>
          <p:nvPr/>
        </p:nvSpPr>
        <p:spPr>
          <a:xfrm>
            <a:off x="132080" y="108532"/>
            <a:ext cx="11805920" cy="66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Ukázky konkrétních datových výstupů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F6E3DCF-0B71-1647-A0FB-3B0343A9A39F}"/>
              </a:ext>
            </a:extLst>
          </p:cNvPr>
          <p:cNvSpPr txBox="1"/>
          <p:nvPr/>
        </p:nvSpPr>
        <p:spPr>
          <a:xfrm>
            <a:off x="1743065" y="934082"/>
            <a:ext cx="1742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</a:t>
            </a:r>
          </a:p>
        </p:txBody>
      </p:sp>
      <p:pic>
        <p:nvPicPr>
          <p:cNvPr id="4" name="Obrázek 3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8A56A8AB-A4CF-A3AD-D062-667C6FA5BA8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11265" y="965481"/>
            <a:ext cx="725760" cy="72576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B15286C5-F952-05CD-D4AC-CB25CF70B65E}"/>
              </a:ext>
            </a:extLst>
          </p:cNvPr>
          <p:cNvSpPr txBox="1"/>
          <p:nvPr/>
        </p:nvSpPr>
        <p:spPr>
          <a:xfrm>
            <a:off x="3916888" y="863386"/>
            <a:ext cx="69694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Regionální heterogenity, slabá místa v dostupnosti péče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11ED5607-58D2-1E21-19F3-975D45031FFA}"/>
              </a:ext>
            </a:extLst>
          </p:cNvPr>
          <p:cNvSpPr txBox="1"/>
          <p:nvPr/>
        </p:nvSpPr>
        <p:spPr>
          <a:xfrm>
            <a:off x="2648688" y="2383215"/>
            <a:ext cx="1742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2.</a:t>
            </a:r>
          </a:p>
        </p:txBody>
      </p:sp>
      <p:pic>
        <p:nvPicPr>
          <p:cNvPr id="11" name="Obrázek 10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2E15442C-670F-1CC6-1C6F-E4AE6ACBD4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16888" y="2414614"/>
            <a:ext cx="725760" cy="725760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DE4D3096-F2AE-1EE7-6393-BF3E715F8717}"/>
              </a:ext>
            </a:extLst>
          </p:cNvPr>
          <p:cNvSpPr txBox="1"/>
          <p:nvPr/>
        </p:nvSpPr>
        <p:spPr>
          <a:xfrm>
            <a:off x="4459140" y="5587373"/>
            <a:ext cx="15052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4.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8807B1E2-1592-A831-E5C7-89900C1B60A1}"/>
              </a:ext>
            </a:extLst>
          </p:cNvPr>
          <p:cNvSpPr txBox="1"/>
          <p:nvPr/>
        </p:nvSpPr>
        <p:spPr>
          <a:xfrm>
            <a:off x="4733104" y="2291839"/>
            <a:ext cx="72262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Predikce potřeb, náklady dle segmentů péče, kriticky ohrožené kapacity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CF54EC6-4BE3-8DF2-F485-78D5AE48A4A9}"/>
              </a:ext>
            </a:extLst>
          </p:cNvPr>
          <p:cNvSpPr txBox="1"/>
          <p:nvPr/>
        </p:nvSpPr>
        <p:spPr>
          <a:xfrm>
            <a:off x="6382276" y="5418095"/>
            <a:ext cx="57858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Výkon poskytovatelů, stav centralizace specializované péče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1220CE09-00DF-25F5-4A9D-D25DE7EBD1F8}"/>
              </a:ext>
            </a:extLst>
          </p:cNvPr>
          <p:cNvSpPr txBox="1"/>
          <p:nvPr/>
        </p:nvSpPr>
        <p:spPr>
          <a:xfrm rot="3467900">
            <a:off x="-798732" y="3999094"/>
            <a:ext cx="540420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https://www.nzip.cz/dohodovaci-rizeni</a:t>
            </a:r>
          </a:p>
        </p:txBody>
      </p:sp>
      <p:pic>
        <p:nvPicPr>
          <p:cNvPr id="3" name="Obrázek 2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FDD335BB-ADBA-7CF8-FD7E-B36E4BBC2CE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0321" y="5593824"/>
            <a:ext cx="725760" cy="725760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539548BA-3B80-AA8B-B71E-AED2CA1177D3}"/>
              </a:ext>
            </a:extLst>
          </p:cNvPr>
          <p:cNvSpPr txBox="1"/>
          <p:nvPr/>
        </p:nvSpPr>
        <p:spPr>
          <a:xfrm>
            <a:off x="3485905" y="3954492"/>
            <a:ext cx="1742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3.</a:t>
            </a:r>
          </a:p>
        </p:txBody>
      </p:sp>
      <p:pic>
        <p:nvPicPr>
          <p:cNvPr id="14" name="Obrázek 13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3A77DCAD-7A54-78C6-E9CA-D97CC7A27E6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54105" y="3985891"/>
            <a:ext cx="725760" cy="725760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E25CEAD8-DF21-513D-294D-CD81B965854B}"/>
              </a:ext>
            </a:extLst>
          </p:cNvPr>
          <p:cNvSpPr txBox="1"/>
          <p:nvPr/>
        </p:nvSpPr>
        <p:spPr>
          <a:xfrm>
            <a:off x="5570321" y="3767103"/>
            <a:ext cx="61460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Data k nezbytné restrukturalizaci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 k posílení organizace péče</a:t>
            </a:r>
          </a:p>
        </p:txBody>
      </p:sp>
    </p:spTree>
    <p:extLst>
      <p:ext uri="{BB962C8B-B14F-4D97-AF65-F5344CB8AC3E}">
        <p14:creationId xmlns:p14="http://schemas.microsoft.com/office/powerpoint/2010/main" val="1788305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3DF30-7BCA-5E21-3671-4513ED91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6">
            <a:extLst>
              <a:ext uri="{FF2B5EF4-FFF2-40B4-BE49-F238E27FC236}">
                <a16:creationId xmlns:a16="http://schemas.microsoft.com/office/drawing/2014/main" id="{A6B384B9-86C0-D2D4-2A87-C9112F52041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503951" y="863671"/>
            <a:ext cx="66880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Český statistický úřad – ISDEM, https://www.czso.cz/csu/czso/projekce-obyvatelstva-ceske-republiky-2018-2100</a:t>
            </a:r>
            <a:endParaRPr kumimoji="0" lang="cs-CZ" sz="105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D3E903-2407-7EB0-BCCC-BADD15151809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2060" y="0"/>
            <a:ext cx="11252868" cy="631595"/>
          </a:xfrm>
        </p:spPr>
        <p:txBody>
          <a:bodyPr>
            <a:noAutofit/>
          </a:bodyPr>
          <a:lstStyle/>
          <a:p>
            <a:r>
              <a:rPr lang="cs-CZ" sz="2800" dirty="0">
                <a:solidFill>
                  <a:srgbClr val="002060"/>
                </a:solidFill>
              </a:rPr>
              <a:t>Ukázky predikcí potřeb a kapacit </a:t>
            </a:r>
            <a:br>
              <a:rPr lang="cs-CZ" sz="2800" dirty="0">
                <a:solidFill>
                  <a:srgbClr val="002060"/>
                </a:solidFill>
              </a:rPr>
            </a:br>
            <a:r>
              <a:rPr lang="en-US" sz="2800" dirty="0" err="1">
                <a:solidFill>
                  <a:srgbClr val="002060"/>
                </a:solidFill>
              </a:rPr>
              <a:t>Věková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struktura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cs-CZ" sz="2800" dirty="0">
                <a:solidFill>
                  <a:srgbClr val="002060"/>
                </a:solidFill>
              </a:rPr>
              <a:t>populace a její dopad na predikce onkologické zátěže</a:t>
            </a:r>
            <a:endParaRPr lang="en-US" sz="2800" dirty="0">
              <a:solidFill>
                <a:srgbClr val="002060"/>
              </a:solidFill>
            </a:endParaRPr>
          </a:p>
        </p:txBody>
      </p:sp>
      <p:graphicFrame>
        <p:nvGraphicFramePr>
          <p:cNvPr id="23" name="Tabulka 22">
            <a:extLst>
              <a:ext uri="{FF2B5EF4-FFF2-40B4-BE49-F238E27FC236}">
                <a16:creationId xmlns:a16="http://schemas.microsoft.com/office/drawing/2014/main" id="{A91CC157-D3BA-4A25-F1CA-9C2D04883D6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15282760"/>
              </p:ext>
            </p:extLst>
          </p:nvPr>
        </p:nvGraphicFramePr>
        <p:xfrm>
          <a:off x="4592097" y="1220125"/>
          <a:ext cx="7475042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5103">
                  <a:extLst>
                    <a:ext uri="{9D8B030D-6E8A-4147-A177-3AD203B41FA5}">
                      <a16:colId xmlns:a16="http://schemas.microsoft.com/office/drawing/2014/main" val="2765753559"/>
                    </a:ext>
                  </a:extLst>
                </a:gridCol>
                <a:gridCol w="1581023">
                  <a:extLst>
                    <a:ext uri="{9D8B030D-6E8A-4147-A177-3AD203B41FA5}">
                      <a16:colId xmlns:a16="http://schemas.microsoft.com/office/drawing/2014/main" val="4027662802"/>
                    </a:ext>
                  </a:extLst>
                </a:gridCol>
                <a:gridCol w="1581020">
                  <a:extLst>
                    <a:ext uri="{9D8B030D-6E8A-4147-A177-3AD203B41FA5}">
                      <a16:colId xmlns:a16="http://schemas.microsoft.com/office/drawing/2014/main" val="3874475901"/>
                    </a:ext>
                  </a:extLst>
                </a:gridCol>
                <a:gridCol w="1547896">
                  <a:extLst>
                    <a:ext uri="{9D8B030D-6E8A-4147-A177-3AD203B41FA5}">
                      <a16:colId xmlns:a16="http://schemas.microsoft.com/office/drawing/2014/main" val="1823650083"/>
                    </a:ext>
                  </a:extLst>
                </a:gridCol>
              </a:tblGrid>
              <a:tr h="286627">
                <a:tc>
                  <a:txBody>
                    <a:bodyPr/>
                    <a:lstStyle/>
                    <a:p>
                      <a:pPr algn="l" fontAlgn="b"/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 31. 12. 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2040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  <a:r>
                        <a:rPr lang="cs-CZ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2050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161172"/>
                  </a:ext>
                </a:extLst>
              </a:tr>
              <a:tr h="335270">
                <a:tc>
                  <a:txBody>
                    <a:bodyPr/>
                    <a:lstStyle/>
                    <a:p>
                      <a:pPr algn="r" fontAlgn="t"/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65+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2 169 109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effectLst/>
                          <a:latin typeface="Arial" panose="020B0604020202020204" pitchFamily="34" charset="0"/>
                        </a:rPr>
                        <a:t>2 698 767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effectLst/>
                          <a:latin typeface="Arial" panose="020B0604020202020204" pitchFamily="34" charset="0"/>
                        </a:rPr>
                        <a:t>3 075 587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685866"/>
                  </a:ext>
                </a:extLst>
              </a:tr>
              <a:tr h="335270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75+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894 236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effectLst/>
                          <a:latin typeface="Arial" panose="020B0604020202020204" pitchFamily="34" charset="0"/>
                        </a:rPr>
                        <a:t>1 372 410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1 591 668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657658"/>
                  </a:ext>
                </a:extLst>
              </a:tr>
              <a:tr h="230409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ve věku 85+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8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198 475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470 469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505 383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251127"/>
                  </a:ext>
                </a:extLst>
              </a:tr>
            </a:tbl>
          </a:graphicData>
        </a:graphic>
      </p:graphicFrame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1DAA53F5-C036-46A0-9406-6E6BB61B057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651105258"/>
              </p:ext>
            </p:extLst>
          </p:nvPr>
        </p:nvGraphicFramePr>
        <p:xfrm>
          <a:off x="717979" y="5645452"/>
          <a:ext cx="8222053" cy="1118469"/>
        </p:xfrm>
        <a:graphic>
          <a:graphicData uri="http://schemas.openxmlformats.org/drawingml/2006/table">
            <a:tbl>
              <a:tblPr firstRow="1" bandRow="1"/>
              <a:tblGrid>
                <a:gridCol w="1986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2025">
                  <a:extLst>
                    <a:ext uri="{9D8B030D-6E8A-4147-A177-3AD203B41FA5}">
                      <a16:colId xmlns:a16="http://schemas.microsoft.com/office/drawing/2014/main" val="2083713745"/>
                    </a:ext>
                  </a:extLst>
                </a:gridCol>
                <a:gridCol w="2037023">
                  <a:extLst>
                    <a:ext uri="{9D8B030D-6E8A-4147-A177-3AD203B41FA5}">
                      <a16:colId xmlns:a16="http://schemas.microsoft.com/office/drawing/2014/main" val="2851716476"/>
                    </a:ext>
                  </a:extLst>
                </a:gridCol>
                <a:gridCol w="2156506">
                  <a:extLst>
                    <a:ext uri="{9D8B030D-6E8A-4147-A177-3AD203B41FA5}">
                      <a16:colId xmlns:a16="http://schemas.microsoft.com/office/drawing/2014/main" val="2098660654"/>
                    </a:ext>
                  </a:extLst>
                </a:gridCol>
              </a:tblGrid>
              <a:tr h="341112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cs-CZ" sz="2400" b="1" noProof="0" dirty="0" err="1">
                          <a:solidFill>
                            <a:schemeClr val="bg1"/>
                          </a:solidFill>
                        </a:rPr>
                        <a:t>Hemato</a:t>
                      </a:r>
                      <a:r>
                        <a:rPr lang="cs-CZ" sz="2400" b="1" noProof="0" dirty="0">
                          <a:solidFill>
                            <a:schemeClr val="bg1"/>
                          </a:solidFill>
                        </a:rPr>
                        <a:t>-onkologie            </a:t>
                      </a:r>
                      <a:r>
                        <a:rPr lang="cs-CZ" sz="1400" b="1" noProof="0" dirty="0">
                          <a:solidFill>
                            <a:schemeClr val="bg1"/>
                          </a:solidFill>
                        </a:rPr>
                        <a:t>(jen C diagnózy)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cs-CZ" sz="1400" noProof="0" dirty="0">
                          <a:solidFill>
                            <a:schemeClr val="bg1"/>
                          </a:solidFill>
                        </a:rPr>
                        <a:t>Predikce celkové prevalence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1585697"/>
                  </a:ext>
                </a:extLst>
              </a:tr>
              <a:tr h="341112">
                <a:tc vMerge="1">
                  <a:txBody>
                    <a:bodyPr/>
                    <a:lstStyle/>
                    <a:p>
                      <a:pPr algn="ctr"/>
                      <a:endParaRPr lang="cs-CZ" sz="1200" b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cs-CZ" sz="1600" b="1" noProof="0" dirty="0">
                          <a:solidFill>
                            <a:schemeClr val="bg1"/>
                          </a:solidFill>
                        </a:rPr>
                        <a:t>Rok 2020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noProof="0" dirty="0">
                          <a:solidFill>
                            <a:schemeClr val="bg1"/>
                          </a:solidFill>
                        </a:rPr>
                        <a:t>Rok 2025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cs-CZ" sz="1600" b="1" noProof="0" dirty="0">
                          <a:solidFill>
                            <a:schemeClr val="bg1"/>
                          </a:solidFill>
                        </a:rPr>
                        <a:t>Rok </a:t>
                      </a:r>
                      <a:r>
                        <a:rPr lang="en-US" sz="1600" b="1" noProof="0" dirty="0">
                          <a:solidFill>
                            <a:schemeClr val="bg1"/>
                          </a:solidFill>
                        </a:rPr>
                        <a:t>2030</a:t>
                      </a:r>
                      <a:endParaRPr lang="cs-CZ" sz="16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81349"/>
                  </a:ext>
                </a:extLst>
              </a:tr>
              <a:tr h="341112">
                <a:tc vMerge="1">
                  <a:txBody>
                    <a:bodyPr/>
                    <a:lstStyle/>
                    <a:p>
                      <a:pPr algn="ctr"/>
                      <a:endParaRPr lang="cs-CZ" sz="1400" b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35 397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41 888</a:t>
                      </a:r>
                      <a:br>
                        <a:rPr lang="cs-CZ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(41 731 – 41 977)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48 562</a:t>
                      </a:r>
                      <a:br>
                        <a:rPr lang="cs-CZ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(47 985 – 48 893)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869597"/>
                  </a:ext>
                </a:extLst>
              </a:tr>
            </a:tbl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C8D64DEF-D669-D93C-04B8-12C8B316D680}"/>
              </a:ext>
            </a:extLst>
          </p:cNvPr>
          <p:cNvSpPr txBox="1"/>
          <p:nvPr/>
        </p:nvSpPr>
        <p:spPr>
          <a:xfrm>
            <a:off x="9127548" y="5989114"/>
            <a:ext cx="2939591" cy="58477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+37 % za 10 let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27FACD93-2FD3-C147-38BC-911E720960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526505"/>
              </p:ext>
            </p:extLst>
          </p:nvPr>
        </p:nvGraphicFramePr>
        <p:xfrm>
          <a:off x="717979" y="4380136"/>
          <a:ext cx="8222050" cy="1118469"/>
        </p:xfrm>
        <a:graphic>
          <a:graphicData uri="http://schemas.openxmlformats.org/drawingml/2006/table">
            <a:tbl>
              <a:tblPr firstRow="1" bandRow="1"/>
              <a:tblGrid>
                <a:gridCol w="1986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8262">
                  <a:extLst>
                    <a:ext uri="{9D8B030D-6E8A-4147-A177-3AD203B41FA5}">
                      <a16:colId xmlns:a16="http://schemas.microsoft.com/office/drawing/2014/main" val="2083713745"/>
                    </a:ext>
                  </a:extLst>
                </a:gridCol>
                <a:gridCol w="2118645">
                  <a:extLst>
                    <a:ext uri="{9D8B030D-6E8A-4147-A177-3AD203B41FA5}">
                      <a16:colId xmlns:a16="http://schemas.microsoft.com/office/drawing/2014/main" val="2083113405"/>
                    </a:ext>
                  </a:extLst>
                </a:gridCol>
                <a:gridCol w="2118645">
                  <a:extLst>
                    <a:ext uri="{9D8B030D-6E8A-4147-A177-3AD203B41FA5}">
                      <a16:colId xmlns:a16="http://schemas.microsoft.com/office/drawing/2014/main" val="2851716476"/>
                    </a:ext>
                  </a:extLst>
                </a:gridCol>
              </a:tblGrid>
              <a:tr h="341112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b="1" noProof="0" dirty="0">
                          <a:solidFill>
                            <a:schemeClr val="tx1"/>
                          </a:solidFill>
                        </a:rPr>
                        <a:t>Zhoubné nádory </a:t>
                      </a:r>
                      <a:r>
                        <a:rPr lang="cs-CZ" sz="1400" b="1" noProof="0" dirty="0">
                          <a:solidFill>
                            <a:schemeClr val="tx1"/>
                          </a:solidFill>
                        </a:rPr>
                        <a:t>(C bez C44)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cs-CZ" sz="1400" noProof="0" dirty="0">
                          <a:solidFill>
                            <a:schemeClr val="tx1"/>
                          </a:solidFill>
                        </a:rPr>
                        <a:t>Predikce celkové prevalence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1585697"/>
                  </a:ext>
                </a:extLst>
              </a:tr>
              <a:tr h="341112">
                <a:tc vMerge="1">
                  <a:txBody>
                    <a:bodyPr/>
                    <a:lstStyle/>
                    <a:p>
                      <a:pPr algn="ctr"/>
                      <a:endParaRPr lang="cs-CZ" sz="1200" b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cs-CZ" sz="1600" b="1" noProof="0">
                          <a:solidFill>
                            <a:schemeClr val="tx1"/>
                          </a:solidFill>
                        </a:rPr>
                        <a:t>Rok 2020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noProof="0">
                          <a:solidFill>
                            <a:schemeClr val="tx1"/>
                          </a:solidFill>
                        </a:rPr>
                        <a:t>Rok 2025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cs-CZ" sz="1600" b="1" noProof="0">
                          <a:solidFill>
                            <a:schemeClr val="tx1"/>
                          </a:solidFill>
                        </a:rPr>
                        <a:t>Rok </a:t>
                      </a:r>
                      <a:r>
                        <a:rPr lang="en-US" sz="1600" b="1" noProof="0">
                          <a:solidFill>
                            <a:schemeClr val="tx1"/>
                          </a:solidFill>
                        </a:rPr>
                        <a:t>2030</a:t>
                      </a:r>
                      <a:endParaRPr lang="cs-CZ" sz="1600" b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81349"/>
                  </a:ext>
                </a:extLst>
              </a:tr>
              <a:tr h="341112">
                <a:tc vMerge="1">
                  <a:txBody>
                    <a:bodyPr/>
                    <a:lstStyle/>
                    <a:p>
                      <a:pPr algn="ctr"/>
                      <a:endParaRPr lang="cs-CZ" sz="1400" b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461 813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527 588</a:t>
                      </a:r>
                      <a:b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(525 891 – 528 519)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601 183</a:t>
                      </a:r>
                      <a:b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(594 221 – 604 932)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869597"/>
                  </a:ext>
                </a:extLst>
              </a:tr>
            </a:tbl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4E1AEEE3-A827-8F2F-A642-EEE25CD12297}"/>
              </a:ext>
            </a:extLst>
          </p:cNvPr>
          <p:cNvSpPr txBox="1"/>
          <p:nvPr/>
        </p:nvSpPr>
        <p:spPr>
          <a:xfrm>
            <a:off x="9112736" y="4794205"/>
            <a:ext cx="2939591" cy="584775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+30 % za 10 let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Šipka: zahnutá nahoru 11">
            <a:extLst>
              <a:ext uri="{FF2B5EF4-FFF2-40B4-BE49-F238E27FC236}">
                <a16:creationId xmlns:a16="http://schemas.microsoft.com/office/drawing/2014/main" id="{B02782C9-C7B1-D803-34B3-F78DC83BAC53}"/>
              </a:ext>
            </a:extLst>
          </p:cNvPr>
          <p:cNvSpPr/>
          <p:nvPr/>
        </p:nvSpPr>
        <p:spPr>
          <a:xfrm>
            <a:off x="7971987" y="2883589"/>
            <a:ext cx="1929284" cy="584775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2FC9722-A0C1-1D49-4FEC-DA98E774CBF4}"/>
              </a:ext>
            </a:extLst>
          </p:cNvPr>
          <p:cNvSpPr txBox="1"/>
          <p:nvPr/>
        </p:nvSpPr>
        <p:spPr>
          <a:xfrm>
            <a:off x="8415983" y="2828124"/>
            <a:ext cx="10412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2,4 x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B5F8552-F8FF-2689-2313-B24CF3E31F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972" y="820175"/>
            <a:ext cx="4755292" cy="337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22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3">
            <a:extLst>
              <a:ext uri="{FF2B5EF4-FFF2-40B4-BE49-F238E27FC236}">
                <a16:creationId xmlns:a16="http://schemas.microsoft.com/office/drawing/2014/main" id="{ECFB0C1E-7CE9-4FE8-AEA7-ABE5E11F50F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301184" y="3801040"/>
          <a:ext cx="11023075" cy="3156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1014286" y="3488933"/>
            <a:ext cx="7089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Finanční objem: celý segment (bez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genových a buněčných terapií)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EA328CEC-C272-456D-B936-D7E722870E2A}"/>
              </a:ext>
            </a:extLst>
          </p:cNvPr>
          <p:cNvSpPr txBox="1">
            <a:spLocks/>
          </p:cNvSpPr>
          <p:nvPr/>
        </p:nvSpPr>
        <p:spPr>
          <a:xfrm>
            <a:off x="276438" y="49207"/>
            <a:ext cx="11470876" cy="4500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cs-CZ" sz="2800" b="1" dirty="0">
                <a:solidFill>
                  <a:srgbClr val="002060"/>
                </a:solidFill>
                <a:latin typeface="+mn-lt"/>
              </a:rPr>
              <a:t>Ukázky predikcí potřeb a kapacit</a:t>
            </a:r>
            <a:br>
              <a:rPr lang="cs-CZ" sz="2800" b="1" dirty="0">
                <a:solidFill>
                  <a:srgbClr val="002060"/>
                </a:solidFill>
                <a:latin typeface="+mn-lt"/>
              </a:rPr>
            </a:b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Calibri" panose="020F0502020204030204" pitchFamily="34" charset="0"/>
              </a:rPr>
              <a:t>Vývoj segmentu </a:t>
            </a:r>
            <a:r>
              <a:rPr kumimoji="0" lang="cs-CZ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Calibri" panose="020F0502020204030204" pitchFamily="34" charset="0"/>
              </a:rPr>
              <a:t>centrové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Calibri" panose="020F0502020204030204" pitchFamily="34" charset="0"/>
              </a:rPr>
              <a:t> léčby v </a:t>
            </a:r>
            <a:r>
              <a:rPr kumimoji="0" lang="cs-CZ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Calibri" panose="020F0502020204030204" pitchFamily="34" charset="0"/>
              </a:rPr>
              <a:t>makropohledu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2" name="TextovéPole 1"/>
          <p:cNvSpPr txBox="1"/>
          <p:nvPr/>
        </p:nvSpPr>
        <p:spPr>
          <a:xfrm rot="16200000">
            <a:off x="-423574" y="5105323"/>
            <a:ext cx="2524128" cy="351591"/>
          </a:xfrm>
          <a:prstGeom prst="rect">
            <a:avLst/>
          </a:prstGeom>
        </p:spPr>
        <p:txBody>
          <a:bodyPr wrap="square" rtlCol="0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Vynaložené náklady v tis. Kč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4ABE1763-85BD-AB2C-FD23-294CEAC5ABD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5340" y="1156460"/>
            <a:ext cx="5794317" cy="21316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Epidemie COVID-19 velmi významně zasáhla i segment </a:t>
            </a:r>
            <a:r>
              <a:rPr kumimoji="0" 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centrové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péče. V letech 2020 a 2021 byla částečně omezena dostupnost péče a rovněž narostla mortalita ve vybraných skupinách léčených pacientů. Rok 2022 následně přinesl významný nárůst v nákladech i v počtu nově léčených pacientů, částečně v důsledku doplňované diagnostiky po epidemii a částečně v důsledku nárůstu nových indikací. Tyto výkyvy znemožnily objektivní sledování meziročních změn, proto byl jako základ pro následné predikce kalkulován průměrný náklad za roky 2021 a 2022.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5DFC3BC-44A9-B762-B864-42ADB1349DEE}"/>
              </a:ext>
            </a:extLst>
          </p:cNvPr>
          <p:cNvSpPr/>
          <p:nvPr/>
        </p:nvSpPr>
        <p:spPr>
          <a:xfrm>
            <a:off x="839973" y="924537"/>
            <a:ext cx="1329070" cy="297655"/>
          </a:xfrm>
          <a:prstGeom prst="rect">
            <a:avLst/>
          </a:prstGeom>
          <a:solidFill>
            <a:srgbClr val="B4C7E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52B4C60-D674-5A0F-AB5F-D2A9A155728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 rot="16200000">
            <a:off x="8455211" y="5689674"/>
            <a:ext cx="921061" cy="3719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Průměr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DACA65FA-6971-FF3C-269E-313F7BFAA14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295103" y="1223631"/>
            <a:ext cx="4452211" cy="21316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Predikce celkového objemu nákladů pro roky 2025/26 kalkuluje populační epidemiologické trendy, vliv </a:t>
            </a:r>
            <a:r>
              <a:rPr kumimoji="0" 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generifikace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léčiv i nástup nových preparátů a indikací dle výsledků Horizon </a:t>
            </a:r>
            <a:r>
              <a:rPr kumimoji="0" lang="cs-CZ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scanningu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Nových indikací léčby významně přibývá, v roce 2026 budou generovat více než 20% nárůstu úhrad proti roku 2024.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3C7C9AD-3193-0EDF-5E05-4994E7620FCC}"/>
              </a:ext>
            </a:extLst>
          </p:cNvPr>
          <p:cNvSpPr/>
          <p:nvPr/>
        </p:nvSpPr>
        <p:spPr>
          <a:xfrm>
            <a:off x="10310146" y="947210"/>
            <a:ext cx="1329070" cy="297655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DB13D3A-414C-29B9-F11D-8CDE9EA47F5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161478" y="3897270"/>
            <a:ext cx="249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Průměrný meziroční růst nákladů: 15,5 %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Pravá složená závorka 18">
            <a:extLst>
              <a:ext uri="{FF2B5EF4-FFF2-40B4-BE49-F238E27FC236}">
                <a16:creationId xmlns:a16="http://schemas.microsoft.com/office/drawing/2014/main" id="{73A1AB9D-E534-B0A3-568C-9D1814880385}"/>
              </a:ext>
            </a:extLst>
          </p:cNvPr>
          <p:cNvSpPr/>
          <p:nvPr/>
        </p:nvSpPr>
        <p:spPr>
          <a:xfrm rot="16200000">
            <a:off x="10190863" y="3032201"/>
            <a:ext cx="369332" cy="1604374"/>
          </a:xfrm>
          <a:prstGeom prst="rightBrace">
            <a:avLst>
              <a:gd name="adj1" fmla="val 8333"/>
              <a:gd name="adj2" fmla="val 6798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9539492A-6E47-E7BC-E448-4222D9C7A49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629687" y="3059250"/>
            <a:ext cx="249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Pravděpodobný růst nákladů 2026 vs. 2024: 20,1 %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ravá složená závorka 12">
            <a:extLst>
              <a:ext uri="{FF2B5EF4-FFF2-40B4-BE49-F238E27FC236}">
                <a16:creationId xmlns:a16="http://schemas.microsoft.com/office/drawing/2014/main" id="{FF63CBB7-2826-C17A-886B-9760743939A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6604951" y="2684941"/>
            <a:ext cx="289187" cy="3760286"/>
          </a:xfrm>
          <a:prstGeom prst="rightBrace">
            <a:avLst>
              <a:gd name="adj1" fmla="val 8333"/>
              <a:gd name="adj2" fmla="val 221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471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26E6FCA1-A65F-424D-9E54-B53027C8DA7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7606" y="80585"/>
            <a:ext cx="12084298" cy="86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Pacienti významně déle žijí, počet nových léků narůstá, roste prevalence dlouhodobě léčených Příklad počtu pacientek se ZN prsu na </a:t>
            </a:r>
            <a:r>
              <a:rPr kumimoji="0" lang="cs-C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centrové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léčbě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F9E19792-4C9B-4C89-8DC8-2C872B10A36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637280" y="6596963"/>
            <a:ext cx="1997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Zdroj: NRHZS 2010–2024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21E755AF-DB15-4159-B3B1-BA6048AED84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4371" y="969006"/>
          <a:ext cx="11983258" cy="5291997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884488">
                  <a:extLst>
                    <a:ext uri="{9D8B030D-6E8A-4147-A177-3AD203B41FA5}">
                      <a16:colId xmlns:a16="http://schemas.microsoft.com/office/drawing/2014/main" val="2719440476"/>
                    </a:ext>
                  </a:extLst>
                </a:gridCol>
                <a:gridCol w="909877">
                  <a:extLst>
                    <a:ext uri="{9D8B030D-6E8A-4147-A177-3AD203B41FA5}">
                      <a16:colId xmlns:a16="http://schemas.microsoft.com/office/drawing/2014/main" val="1271799504"/>
                    </a:ext>
                  </a:extLst>
                </a:gridCol>
                <a:gridCol w="909877">
                  <a:extLst>
                    <a:ext uri="{9D8B030D-6E8A-4147-A177-3AD203B41FA5}">
                      <a16:colId xmlns:a16="http://schemas.microsoft.com/office/drawing/2014/main" val="1804843891"/>
                    </a:ext>
                  </a:extLst>
                </a:gridCol>
                <a:gridCol w="909877">
                  <a:extLst>
                    <a:ext uri="{9D8B030D-6E8A-4147-A177-3AD203B41FA5}">
                      <a16:colId xmlns:a16="http://schemas.microsoft.com/office/drawing/2014/main" val="2220857355"/>
                    </a:ext>
                  </a:extLst>
                </a:gridCol>
                <a:gridCol w="909877">
                  <a:extLst>
                    <a:ext uri="{9D8B030D-6E8A-4147-A177-3AD203B41FA5}">
                      <a16:colId xmlns:a16="http://schemas.microsoft.com/office/drawing/2014/main" val="3064288749"/>
                    </a:ext>
                  </a:extLst>
                </a:gridCol>
                <a:gridCol w="909877">
                  <a:extLst>
                    <a:ext uri="{9D8B030D-6E8A-4147-A177-3AD203B41FA5}">
                      <a16:colId xmlns:a16="http://schemas.microsoft.com/office/drawing/2014/main" val="111670943"/>
                    </a:ext>
                  </a:extLst>
                </a:gridCol>
                <a:gridCol w="909877">
                  <a:extLst>
                    <a:ext uri="{9D8B030D-6E8A-4147-A177-3AD203B41FA5}">
                      <a16:colId xmlns:a16="http://schemas.microsoft.com/office/drawing/2014/main" val="2595789982"/>
                    </a:ext>
                  </a:extLst>
                </a:gridCol>
                <a:gridCol w="909877">
                  <a:extLst>
                    <a:ext uri="{9D8B030D-6E8A-4147-A177-3AD203B41FA5}">
                      <a16:colId xmlns:a16="http://schemas.microsoft.com/office/drawing/2014/main" val="3493524804"/>
                    </a:ext>
                  </a:extLst>
                </a:gridCol>
                <a:gridCol w="909877">
                  <a:extLst>
                    <a:ext uri="{9D8B030D-6E8A-4147-A177-3AD203B41FA5}">
                      <a16:colId xmlns:a16="http://schemas.microsoft.com/office/drawing/2014/main" val="2279356087"/>
                    </a:ext>
                  </a:extLst>
                </a:gridCol>
                <a:gridCol w="909877">
                  <a:extLst>
                    <a:ext uri="{9D8B030D-6E8A-4147-A177-3AD203B41FA5}">
                      <a16:colId xmlns:a16="http://schemas.microsoft.com/office/drawing/2014/main" val="2090685614"/>
                    </a:ext>
                  </a:extLst>
                </a:gridCol>
                <a:gridCol w="909877">
                  <a:extLst>
                    <a:ext uri="{9D8B030D-6E8A-4147-A177-3AD203B41FA5}">
                      <a16:colId xmlns:a16="http://schemas.microsoft.com/office/drawing/2014/main" val="126638023"/>
                    </a:ext>
                  </a:extLst>
                </a:gridCol>
              </a:tblGrid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u="none" strike="noStrike" dirty="0">
                          <a:effectLst/>
                          <a:latin typeface="+mn-lt"/>
                        </a:rPr>
                        <a:t>ZN prsu</a:t>
                      </a:r>
                      <a:endParaRPr lang="cs-CZ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1" u="none" strike="noStrike" dirty="0">
                          <a:effectLst/>
                          <a:latin typeface="+mn-lt"/>
                        </a:rPr>
                        <a:t>2015</a:t>
                      </a:r>
                      <a:endParaRPr lang="cs-CZ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1" u="none" strike="noStrike" dirty="0">
                          <a:effectLst/>
                          <a:latin typeface="+mn-lt"/>
                        </a:rPr>
                        <a:t>2016</a:t>
                      </a:r>
                      <a:endParaRPr lang="cs-CZ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1" u="none" strike="noStrike" dirty="0">
                          <a:effectLst/>
                          <a:latin typeface="+mn-lt"/>
                        </a:rPr>
                        <a:t>2017</a:t>
                      </a:r>
                      <a:endParaRPr lang="cs-CZ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1" u="none" strike="noStrike" dirty="0">
                          <a:effectLst/>
                          <a:latin typeface="+mn-lt"/>
                        </a:rPr>
                        <a:t>2018</a:t>
                      </a:r>
                      <a:endParaRPr lang="cs-CZ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1" u="none" strike="noStrike" dirty="0">
                          <a:effectLst/>
                          <a:latin typeface="+mn-lt"/>
                        </a:rPr>
                        <a:t>2019</a:t>
                      </a:r>
                      <a:endParaRPr lang="cs-CZ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1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cs-CZ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1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cs-CZ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2952570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L01EH03 TUKATINIB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8780858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L01FX17 SACITUZUMAB GOVITEKAN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600300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L01XC03 TRASTUZUMAB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1 731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1 785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1 846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1 854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1 887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1 961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2 138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2 170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1 711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1 483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368359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L01XC07 BEVACIZUMAB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86501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L01XC13 PERTUZUMAB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408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27333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L01XC14 TRASTUZUMAB EMTANSIN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274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742500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L01XC18 PEMBROLIZUMAB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6133858"/>
                  </a:ext>
                </a:extLst>
              </a:tr>
              <a:tr h="314255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L01XC41 TRASTUZUMAB DERUXTEKAN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375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855119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L01XE07 LAPATINIB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468106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L01XE10 EVEROLIMUS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526668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L01XE33 PALBOCIKLIB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3678948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L01XE42 RIBOCIKLIB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468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532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680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788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227096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L01XE45 NERATINIB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396957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L01XE50 ABEMACIKLIB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741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1 135</a:t>
                      </a: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202602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L01XX41 ERIBULIN</a:t>
                      </a:r>
                    </a:p>
                  </a:txBody>
                  <a:tcPr marL="6350" marR="6350" marT="635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6350" marR="6350" marT="6350" marB="0" anchor="ctr"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6350" marR="6350" marT="635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6350" marR="6350" marT="635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</a:p>
                  </a:txBody>
                  <a:tcPr marL="6350" marR="6350" marT="635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</a:p>
                  </a:txBody>
                  <a:tcPr marL="6350" marR="6350" marT="635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</a:t>
                      </a:r>
                    </a:p>
                  </a:txBody>
                  <a:tcPr marL="6350" marR="6350" marT="635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6350" marR="6350" marT="635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</a:t>
                      </a:r>
                    </a:p>
                  </a:txBody>
                  <a:tcPr marL="6350" marR="6350" marT="635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6350" marR="6350" marT="635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6350" marR="6350" marT="635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484391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L01XX46 OLAPARIB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830506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L01XX60 TALAZOPARIB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5461565"/>
                  </a:ext>
                </a:extLst>
              </a:tr>
              <a:tr h="314255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L01XY02 PERTUZUMAB A TRASTUZUMAB</a:t>
                      </a: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</a:t>
                      </a: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673</a:t>
                      </a: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950</a:t>
                      </a: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932340"/>
                  </a:ext>
                </a:extLst>
              </a:tr>
              <a:tr h="257626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Celkem*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2 270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2 338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2 396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2 428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2 489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2 840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3 585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4 217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5 209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6 200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5B219479-9B96-4566-9DFA-F9CB74EBFAC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6253605"/>
            <a:ext cx="34968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*Celková suma je nižší než součet přes jednotlivé léky, jelikož pacienti mohou být léčení více léky. Jeden pacient může být rovněž léčen více léčivými látkami.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0C542922-6C3A-7A0C-4EDE-64176D37424E}"/>
              </a:ext>
            </a:extLst>
          </p:cNvPr>
          <p:cNvCxnSpPr>
            <a:cxnSpLocks/>
          </p:cNvCxnSpPr>
          <p:nvPr/>
        </p:nvCxnSpPr>
        <p:spPr>
          <a:xfrm>
            <a:off x="3637280" y="6568224"/>
            <a:ext cx="758952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id="{A9BA17EA-351A-6D64-7BFD-DEA13F968AA7}"/>
              </a:ext>
            </a:extLst>
          </p:cNvPr>
          <p:cNvSpPr txBox="1"/>
          <p:nvPr/>
        </p:nvSpPr>
        <p:spPr>
          <a:xfrm>
            <a:off x="6928008" y="6322598"/>
            <a:ext cx="1626711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+ 173 %</a:t>
            </a:r>
          </a:p>
        </p:txBody>
      </p:sp>
    </p:spTree>
    <p:extLst>
      <p:ext uri="{BB962C8B-B14F-4D97-AF65-F5344CB8AC3E}">
        <p14:creationId xmlns:p14="http://schemas.microsoft.com/office/powerpoint/2010/main" val="2024986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22ED0-2AC0-CF53-4394-CE6DBE69D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4ABDA4CF-D5D0-F2A1-0F4F-E6A53F882598}"/>
              </a:ext>
            </a:extLst>
          </p:cNvPr>
          <p:cNvSpPr txBox="1"/>
          <p:nvPr/>
        </p:nvSpPr>
        <p:spPr>
          <a:xfrm>
            <a:off x="157941" y="1046163"/>
            <a:ext cx="32676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Dostupnost dlouhodobých sociálně zdravotních služeb se již dnes dotýká více než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553 tis. občanů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1BFB577-4368-011D-E7D7-DDF84692D98A}"/>
              </a:ext>
            </a:extLst>
          </p:cNvPr>
          <p:cNvSpPr txBox="1"/>
          <p:nvPr/>
        </p:nvSpPr>
        <p:spPr>
          <a:xfrm>
            <a:off x="3605987" y="2454087"/>
            <a:ext cx="186069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</a:p>
        </p:txBody>
      </p:sp>
      <p:cxnSp>
        <p:nvCxnSpPr>
          <p:cNvPr id="4" name="Přímá spojnice se šipkou 3">
            <a:extLst>
              <a:ext uri="{FF2B5EF4-FFF2-40B4-BE49-F238E27FC236}">
                <a16:creationId xmlns:a16="http://schemas.microsoft.com/office/drawing/2014/main" id="{E1A6EE6E-CEC1-4E8B-0A3C-28E62278D5A5}"/>
              </a:ext>
            </a:extLst>
          </p:cNvPr>
          <p:cNvCxnSpPr>
            <a:cxnSpLocks/>
          </p:cNvCxnSpPr>
          <p:nvPr/>
        </p:nvCxnSpPr>
        <p:spPr>
          <a:xfrm flipV="1">
            <a:off x="4569860" y="1673081"/>
            <a:ext cx="765402" cy="1394930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CE938133-F521-E4A2-F2DA-7E61F6A9F8BC}"/>
              </a:ext>
            </a:extLst>
          </p:cNvPr>
          <p:cNvCxnSpPr>
            <a:cxnSpLocks/>
          </p:cNvCxnSpPr>
          <p:nvPr/>
        </p:nvCxnSpPr>
        <p:spPr>
          <a:xfrm>
            <a:off x="4609748" y="3599819"/>
            <a:ext cx="739130" cy="1394930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id="{5F952FDC-2876-B4DA-DF4B-4599665B78F7}"/>
              </a:ext>
            </a:extLst>
          </p:cNvPr>
          <p:cNvSpPr txBox="1"/>
          <p:nvPr/>
        </p:nvSpPr>
        <p:spPr>
          <a:xfrm>
            <a:off x="5112667" y="565137"/>
            <a:ext cx="48653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Těžká nebo úplná závislost v dlouhodobé ošetřovatelské péči </a:t>
            </a: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PnP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III–IV, zároveň v daný den osoba čerpá lůžkovou péči, pobytovou sociální službu nebo péči odbornosti 925/926</a:t>
            </a:r>
          </a:p>
        </p:txBody>
      </p: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56EB1EF6-E49C-D092-9D2E-E115950E8949}"/>
              </a:ext>
            </a:extLst>
          </p:cNvPr>
          <p:cNvCxnSpPr>
            <a:cxnSpLocks/>
          </p:cNvCxnSpPr>
          <p:nvPr/>
        </p:nvCxnSpPr>
        <p:spPr>
          <a:xfrm>
            <a:off x="4683377" y="3429000"/>
            <a:ext cx="963749" cy="590527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C293813F-DCE4-84D8-5069-045D4F937376}"/>
              </a:ext>
            </a:extLst>
          </p:cNvPr>
          <p:cNvSpPr txBox="1"/>
          <p:nvPr/>
        </p:nvSpPr>
        <p:spPr>
          <a:xfrm rot="16200000">
            <a:off x="2695782" y="3132521"/>
            <a:ext cx="153108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</a:t>
            </a:r>
          </a:p>
        </p:txBody>
      </p:sp>
      <p:sp>
        <p:nvSpPr>
          <p:cNvPr id="12" name="Šipka: ohnutá 11">
            <a:extLst>
              <a:ext uri="{FF2B5EF4-FFF2-40B4-BE49-F238E27FC236}">
                <a16:creationId xmlns:a16="http://schemas.microsoft.com/office/drawing/2014/main" id="{3597D504-B48F-39B3-02CB-BDD8BAE3DD5B}"/>
              </a:ext>
            </a:extLst>
          </p:cNvPr>
          <p:cNvSpPr/>
          <p:nvPr/>
        </p:nvSpPr>
        <p:spPr>
          <a:xfrm flipV="1">
            <a:off x="438280" y="5588684"/>
            <a:ext cx="682017" cy="371705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21D3E5BD-D03B-D632-EA25-6CF7ADE74CD6}"/>
              </a:ext>
            </a:extLst>
          </p:cNvPr>
          <p:cNvSpPr txBox="1"/>
          <p:nvPr/>
        </p:nvSpPr>
        <p:spPr>
          <a:xfrm>
            <a:off x="1187114" y="5570478"/>
            <a:ext cx="3422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 toho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 66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tis.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očekávatelných úmrtí v daném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roce (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6,0 mil.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8EB65F41-5AE4-6E68-F3F3-8F665BA31AC7}"/>
              </a:ext>
            </a:extLst>
          </p:cNvPr>
          <p:cNvCxnSpPr>
            <a:cxnSpLocks/>
          </p:cNvCxnSpPr>
          <p:nvPr/>
        </p:nvCxnSpPr>
        <p:spPr>
          <a:xfrm>
            <a:off x="10356864" y="408706"/>
            <a:ext cx="0" cy="5650450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7F395CA8-771C-3601-CE17-BE0213CC8EE4}"/>
              </a:ext>
            </a:extLst>
          </p:cNvPr>
          <p:cNvSpPr txBox="1"/>
          <p:nvPr/>
        </p:nvSpPr>
        <p:spPr>
          <a:xfrm>
            <a:off x="9204436" y="86339"/>
            <a:ext cx="2541562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OD: </a:t>
            </a:r>
            <a:r>
              <a:rPr kumimoji="0" 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člověko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-dny v péči 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62C69CDC-A1F4-6D2D-F550-344B3BADC0CE}"/>
              </a:ext>
            </a:extLst>
          </p:cNvPr>
          <p:cNvSpPr txBox="1"/>
          <p:nvPr/>
        </p:nvSpPr>
        <p:spPr>
          <a:xfrm>
            <a:off x="10442275" y="879442"/>
            <a:ext cx="1632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22,1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mil. OD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85ABC06D-FF68-201C-B907-EA4A12A545E5}"/>
              </a:ext>
            </a:extLst>
          </p:cNvPr>
          <p:cNvSpPr txBox="1"/>
          <p:nvPr/>
        </p:nvSpPr>
        <p:spPr>
          <a:xfrm>
            <a:off x="10442275" y="2105341"/>
            <a:ext cx="140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33,7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mil. OD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5A85D97F-713E-C0E5-552A-21D422A5808B}"/>
              </a:ext>
            </a:extLst>
          </p:cNvPr>
          <p:cNvSpPr txBox="1"/>
          <p:nvPr/>
        </p:nvSpPr>
        <p:spPr>
          <a:xfrm>
            <a:off x="10442275" y="4054525"/>
            <a:ext cx="1632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24,7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mil. OD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13B7BEF0-F405-0067-9845-232D227BAC21}"/>
              </a:ext>
            </a:extLst>
          </p:cNvPr>
          <p:cNvSpPr txBox="1"/>
          <p:nvPr/>
        </p:nvSpPr>
        <p:spPr>
          <a:xfrm>
            <a:off x="10442275" y="5108542"/>
            <a:ext cx="1520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105,3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mil. OD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191B4568-CF2D-4333-D72D-41F9B131F460}"/>
              </a:ext>
            </a:extLst>
          </p:cNvPr>
          <p:cNvSpPr txBox="1"/>
          <p:nvPr/>
        </p:nvSpPr>
        <p:spPr>
          <a:xfrm>
            <a:off x="8694391" y="5874491"/>
            <a:ext cx="1860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043B182E-0338-8563-9672-E106D28E6857}"/>
              </a:ext>
            </a:extLst>
          </p:cNvPr>
          <p:cNvSpPr txBox="1"/>
          <p:nvPr/>
        </p:nvSpPr>
        <p:spPr>
          <a:xfrm>
            <a:off x="9204436" y="6059156"/>
            <a:ext cx="2898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186 </a:t>
            </a: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mil. OD</a:t>
            </a:r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E8E44844-CF93-12E0-8458-10C2EC0C1AB2}"/>
              </a:ext>
            </a:extLst>
          </p:cNvPr>
          <p:cNvCxnSpPr>
            <a:cxnSpLocks/>
          </p:cNvCxnSpPr>
          <p:nvPr/>
        </p:nvCxnSpPr>
        <p:spPr>
          <a:xfrm flipV="1">
            <a:off x="4683377" y="2674752"/>
            <a:ext cx="963749" cy="598212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91B27F91-6451-A326-9A95-0CA188341572}"/>
              </a:ext>
            </a:extLst>
          </p:cNvPr>
          <p:cNvSpPr txBox="1"/>
          <p:nvPr/>
        </p:nvSpPr>
        <p:spPr>
          <a:xfrm>
            <a:off x="5723010" y="1765685"/>
            <a:ext cx="436443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Těžká nebo úplná závislost v neformální péči nebo péči ambulantních a terénních sociálních služeb </a:t>
            </a: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PnP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III–IV, zároveň v daný den osoba nečerpá lůžkovou péči, pobytovou sociální službu ani péči odbornosti 925/926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DE2C0D08-C51B-4E8F-7953-DD2DC702B500}"/>
              </a:ext>
            </a:extLst>
          </p:cNvPr>
          <p:cNvSpPr txBox="1"/>
          <p:nvPr/>
        </p:nvSpPr>
        <p:spPr>
          <a:xfrm>
            <a:off x="5335262" y="4844984"/>
            <a:ext cx="48653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Ostatní osoby v neformální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péči nebo péči ambulantních a terénních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sociálních služeb</a:t>
            </a:r>
            <a:b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 </a:t>
            </a: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PnP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nebo </a:t>
            </a: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PnP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I–II, zároveň v daný den osoba nečerpá lůžkovou péči, pobytovou sociální službu ani péči odbornosti 925/926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91467D7-7392-779D-044C-D6C3AB973254}"/>
              </a:ext>
            </a:extLst>
          </p:cNvPr>
          <p:cNvSpPr txBox="1"/>
          <p:nvPr/>
        </p:nvSpPr>
        <p:spPr>
          <a:xfrm>
            <a:off x="5693815" y="3684101"/>
            <a:ext cx="45537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Ostatní osoby v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dlouhodobé ošetřovatelské péči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 </a:t>
            </a: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PnP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nebo </a:t>
            </a: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PnP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I–II, zároveň v daný den osoba čerpá lůžkovou péči, pobytovou sociální službu nebo péči odbornosti 925/926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8B4CF26B-C7F3-0695-887A-52342F5812A7}"/>
              </a:ext>
            </a:extLst>
          </p:cNvPr>
          <p:cNvSpPr txBox="1">
            <a:spLocks/>
          </p:cNvSpPr>
          <p:nvPr/>
        </p:nvSpPr>
        <p:spPr>
          <a:xfrm>
            <a:off x="157941" y="60335"/>
            <a:ext cx="11470876" cy="4500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cs-CZ" sz="2600" b="1" dirty="0">
                <a:solidFill>
                  <a:srgbClr val="002060"/>
                </a:solidFill>
                <a:latin typeface="+mn-lt"/>
              </a:rPr>
              <a:t>Ukázky predikcí potřeb a kapacit</a:t>
            </a:r>
            <a:br>
              <a:rPr lang="cs-CZ" sz="2600" b="1" dirty="0">
                <a:solidFill>
                  <a:srgbClr val="002060"/>
                </a:solidFill>
                <a:latin typeface="+mn-lt"/>
              </a:rPr>
            </a:br>
            <a:br>
              <a:rPr lang="cs-CZ" sz="2600" b="1" dirty="0">
                <a:solidFill>
                  <a:srgbClr val="002060"/>
                </a:solidFill>
                <a:latin typeface="+mn-lt"/>
              </a:rPr>
            </a:br>
            <a:endParaRPr kumimoji="0" lang="cs-CZ" sz="2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j-ea"/>
              <a:cs typeface="Calibri" panose="020F0502020204030204" pitchFamily="34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4BE1FF7-4CFF-A0EA-278D-8C4623BF38E1}"/>
              </a:ext>
            </a:extLst>
          </p:cNvPr>
          <p:cNvSpPr txBox="1"/>
          <p:nvPr/>
        </p:nvSpPr>
        <p:spPr>
          <a:xfrm>
            <a:off x="248757" y="479480"/>
            <a:ext cx="3085972" cy="43088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https://www.nzip.cz/szd</a:t>
            </a:r>
          </a:p>
        </p:txBody>
      </p:sp>
    </p:spTree>
    <p:extLst>
      <p:ext uri="{BB962C8B-B14F-4D97-AF65-F5344CB8AC3E}">
        <p14:creationId xmlns:p14="http://schemas.microsoft.com/office/powerpoint/2010/main" val="3121250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0BCD2-4CFE-3EA2-58E9-7A3915FBA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CF4F3968-AAF9-F06E-C6DB-231D2EAA52D0}"/>
              </a:ext>
            </a:extLst>
          </p:cNvPr>
          <p:cNvSpPr txBox="1"/>
          <p:nvPr/>
        </p:nvSpPr>
        <p:spPr>
          <a:xfrm>
            <a:off x="96056" y="1443841"/>
            <a:ext cx="35775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Dostupnost a kvalita sociálně zdravotních služeb se bude v roce 2040 dotýkat více než </a:t>
            </a: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758 tis. občanů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813BD48-FB35-72FE-FA3D-9E9EA8E55F97}"/>
              </a:ext>
            </a:extLst>
          </p:cNvPr>
          <p:cNvSpPr txBox="1"/>
          <p:nvPr/>
        </p:nvSpPr>
        <p:spPr>
          <a:xfrm>
            <a:off x="3605987" y="2454087"/>
            <a:ext cx="186069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</a:p>
        </p:txBody>
      </p:sp>
      <p:cxnSp>
        <p:nvCxnSpPr>
          <p:cNvPr id="4" name="Přímá spojnice se šipkou 3">
            <a:extLst>
              <a:ext uri="{FF2B5EF4-FFF2-40B4-BE49-F238E27FC236}">
                <a16:creationId xmlns:a16="http://schemas.microsoft.com/office/drawing/2014/main" id="{695AA9B1-E34A-B44E-E7C0-CA8ADCDC995C}"/>
              </a:ext>
            </a:extLst>
          </p:cNvPr>
          <p:cNvCxnSpPr>
            <a:cxnSpLocks/>
          </p:cNvCxnSpPr>
          <p:nvPr/>
        </p:nvCxnSpPr>
        <p:spPr>
          <a:xfrm flipV="1">
            <a:off x="4569860" y="1673081"/>
            <a:ext cx="765402" cy="1394930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E007A5B9-5D7C-8F31-7553-A2BDB03A8CCF}"/>
              </a:ext>
            </a:extLst>
          </p:cNvPr>
          <p:cNvCxnSpPr>
            <a:cxnSpLocks/>
          </p:cNvCxnSpPr>
          <p:nvPr/>
        </p:nvCxnSpPr>
        <p:spPr>
          <a:xfrm>
            <a:off x="4609748" y="3599819"/>
            <a:ext cx="739130" cy="1394930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id="{366EC840-EB07-64E4-5EE7-6EF52F6300A6}"/>
              </a:ext>
            </a:extLst>
          </p:cNvPr>
          <p:cNvSpPr txBox="1"/>
          <p:nvPr/>
        </p:nvSpPr>
        <p:spPr>
          <a:xfrm>
            <a:off x="5112667" y="565137"/>
            <a:ext cx="48653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Těžká nebo úplná závislost v dlouhodobé ošetřovatelské péči </a:t>
            </a: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PnP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III–IV, zároveň v daný den osoba čerpá lůžkovou péči, pobytovou sociální službu nebo péči odbornosti 925/926</a:t>
            </a:r>
          </a:p>
        </p:txBody>
      </p: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CB105EAB-B2D7-21E2-B73B-5FD426078EDC}"/>
              </a:ext>
            </a:extLst>
          </p:cNvPr>
          <p:cNvCxnSpPr>
            <a:cxnSpLocks/>
          </p:cNvCxnSpPr>
          <p:nvPr/>
        </p:nvCxnSpPr>
        <p:spPr>
          <a:xfrm>
            <a:off x="4683377" y="3429000"/>
            <a:ext cx="963749" cy="590527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DA9BFEE0-5F24-16E0-BEE7-FCA1503DFD50}"/>
              </a:ext>
            </a:extLst>
          </p:cNvPr>
          <p:cNvSpPr txBox="1"/>
          <p:nvPr/>
        </p:nvSpPr>
        <p:spPr>
          <a:xfrm rot="16200000">
            <a:off x="2695782" y="3132521"/>
            <a:ext cx="153108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2040</a:t>
            </a:r>
            <a:endParaRPr kumimoji="0" lang="cs-CZ" sz="3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Šipka: ohnutá 11">
            <a:extLst>
              <a:ext uri="{FF2B5EF4-FFF2-40B4-BE49-F238E27FC236}">
                <a16:creationId xmlns:a16="http://schemas.microsoft.com/office/drawing/2014/main" id="{1E4A3FF3-D4EC-2E0F-CBB9-B00D2278F9A3}"/>
              </a:ext>
            </a:extLst>
          </p:cNvPr>
          <p:cNvSpPr/>
          <p:nvPr/>
        </p:nvSpPr>
        <p:spPr>
          <a:xfrm flipV="1">
            <a:off x="438280" y="5703195"/>
            <a:ext cx="682017" cy="371705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A4B4BA3-A47D-473F-49A0-DC984C6AA9D8}"/>
              </a:ext>
            </a:extLst>
          </p:cNvPr>
          <p:cNvSpPr txBox="1"/>
          <p:nvPr/>
        </p:nvSpPr>
        <p:spPr>
          <a:xfrm>
            <a:off x="1187114" y="5684989"/>
            <a:ext cx="3422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 toho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 75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tis.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očekávatelných úmrtí v daném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roce (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6,8 mil.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3C6BBFAE-F805-5DD7-FB55-FDD74FF16300}"/>
              </a:ext>
            </a:extLst>
          </p:cNvPr>
          <p:cNvCxnSpPr>
            <a:cxnSpLocks/>
          </p:cNvCxnSpPr>
          <p:nvPr/>
        </p:nvCxnSpPr>
        <p:spPr>
          <a:xfrm>
            <a:off x="10356864" y="408706"/>
            <a:ext cx="0" cy="5650450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12206026-708E-57FF-EC12-C82A0B14B9EF}"/>
              </a:ext>
            </a:extLst>
          </p:cNvPr>
          <p:cNvSpPr txBox="1"/>
          <p:nvPr/>
        </p:nvSpPr>
        <p:spPr>
          <a:xfrm>
            <a:off x="9204436" y="86339"/>
            <a:ext cx="2541562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OD: </a:t>
            </a:r>
            <a:r>
              <a:rPr kumimoji="0" 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člověko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-dny v péči 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DDBED97-1674-A925-AED3-5CD6171C4A33}"/>
              </a:ext>
            </a:extLst>
          </p:cNvPr>
          <p:cNvSpPr txBox="1"/>
          <p:nvPr/>
        </p:nvSpPr>
        <p:spPr>
          <a:xfrm>
            <a:off x="10442275" y="879442"/>
            <a:ext cx="1632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35,2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mil. OD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9FE935D0-8261-2DF4-C7C4-433069F3D25C}"/>
              </a:ext>
            </a:extLst>
          </p:cNvPr>
          <p:cNvSpPr txBox="1"/>
          <p:nvPr/>
        </p:nvSpPr>
        <p:spPr>
          <a:xfrm>
            <a:off x="10442275" y="2105341"/>
            <a:ext cx="140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46,0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mil. OD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8BC878EF-38FE-A5B1-87FA-6E712D24FB66}"/>
              </a:ext>
            </a:extLst>
          </p:cNvPr>
          <p:cNvSpPr txBox="1"/>
          <p:nvPr/>
        </p:nvSpPr>
        <p:spPr>
          <a:xfrm>
            <a:off x="10442275" y="4054525"/>
            <a:ext cx="1632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34,7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mil. OD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0F1B432F-6D28-175E-EF0F-F929B31962C8}"/>
              </a:ext>
            </a:extLst>
          </p:cNvPr>
          <p:cNvSpPr txBox="1"/>
          <p:nvPr/>
        </p:nvSpPr>
        <p:spPr>
          <a:xfrm>
            <a:off x="10442275" y="5108542"/>
            <a:ext cx="1520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135,2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mil. OD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5076A25D-6A66-CB26-6D18-B92D9A403C5F}"/>
              </a:ext>
            </a:extLst>
          </p:cNvPr>
          <p:cNvSpPr txBox="1"/>
          <p:nvPr/>
        </p:nvSpPr>
        <p:spPr>
          <a:xfrm>
            <a:off x="8694391" y="5874491"/>
            <a:ext cx="1860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86A95FBD-79CC-0ED4-20DB-FBCA7DA25BA2}"/>
              </a:ext>
            </a:extLst>
          </p:cNvPr>
          <p:cNvSpPr txBox="1"/>
          <p:nvPr/>
        </p:nvSpPr>
        <p:spPr>
          <a:xfrm>
            <a:off x="9204436" y="6059156"/>
            <a:ext cx="2898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251 </a:t>
            </a: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mil. OD</a:t>
            </a:r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2D6798F6-F291-D18A-401F-00D3C5DD74E0}"/>
              </a:ext>
            </a:extLst>
          </p:cNvPr>
          <p:cNvCxnSpPr>
            <a:cxnSpLocks/>
          </p:cNvCxnSpPr>
          <p:nvPr/>
        </p:nvCxnSpPr>
        <p:spPr>
          <a:xfrm flipV="1">
            <a:off x="4683377" y="2674752"/>
            <a:ext cx="963749" cy="598212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67BB963F-E80D-7B3B-67DF-DB90E9297794}"/>
              </a:ext>
            </a:extLst>
          </p:cNvPr>
          <p:cNvSpPr txBox="1"/>
          <p:nvPr/>
        </p:nvSpPr>
        <p:spPr>
          <a:xfrm>
            <a:off x="5723010" y="1765685"/>
            <a:ext cx="436443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Těžká nebo úplná závislost v neformální péči nebo péči ambulantních a terénních sociálních služeb </a:t>
            </a: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PnP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III–IV, zároveň v daný den osoba nečerpá lůžkovou péči, pobytovou sociální službu ani péči odbornosti 925/926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DC39A684-C0CE-8D6C-EAB4-C0CFE695D59D}"/>
              </a:ext>
            </a:extLst>
          </p:cNvPr>
          <p:cNvSpPr txBox="1"/>
          <p:nvPr/>
        </p:nvSpPr>
        <p:spPr>
          <a:xfrm>
            <a:off x="5335262" y="4844984"/>
            <a:ext cx="48653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Ostatní osoby v neformální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péči nebo péči ambulantních a terénních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sociálních služeb</a:t>
            </a:r>
            <a:b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 </a:t>
            </a: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PnP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nebo </a:t>
            </a: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PnP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I–II, zároveň v daný den osoba nečerpá lůžkovou péči, pobytovou sociální službu ani péči odbornosti 925/926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395816A8-F168-DC42-44C7-2B0B7AC1E295}"/>
              </a:ext>
            </a:extLst>
          </p:cNvPr>
          <p:cNvSpPr txBox="1"/>
          <p:nvPr/>
        </p:nvSpPr>
        <p:spPr>
          <a:xfrm>
            <a:off x="5693815" y="3684101"/>
            <a:ext cx="45537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Ostatní osoby v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dlouhodobé ošetřovatelské péči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 </a:t>
            </a: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PnP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nebo </a:t>
            </a: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PnP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I–II, zároveň v daný den osoba čerpá lůžkovou péči, pobytovou sociální službu nebo péči odbornosti 925/926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F72071A-FD77-A32D-42D1-BC536EC4374C}"/>
              </a:ext>
            </a:extLst>
          </p:cNvPr>
          <p:cNvSpPr txBox="1"/>
          <p:nvPr/>
        </p:nvSpPr>
        <p:spPr>
          <a:xfrm rot="858607">
            <a:off x="7777533" y="6182266"/>
            <a:ext cx="873726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+35 %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98E7C05-818E-B4E1-3C11-0B7A0BC48CC5}"/>
              </a:ext>
            </a:extLst>
          </p:cNvPr>
          <p:cNvSpPr txBox="1"/>
          <p:nvPr/>
        </p:nvSpPr>
        <p:spPr>
          <a:xfrm rot="858607">
            <a:off x="3279806" y="5065107"/>
            <a:ext cx="873726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+37 %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F79837E1-0660-B769-6EA6-D16EC3D6B24A}"/>
              </a:ext>
            </a:extLst>
          </p:cNvPr>
          <p:cNvSpPr txBox="1"/>
          <p:nvPr/>
        </p:nvSpPr>
        <p:spPr>
          <a:xfrm rot="858607">
            <a:off x="10005411" y="1300562"/>
            <a:ext cx="873726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+59 %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ADCDC7D7-EB16-A455-0CD9-37E6E16F741F}"/>
              </a:ext>
            </a:extLst>
          </p:cNvPr>
          <p:cNvSpPr txBox="1"/>
          <p:nvPr/>
        </p:nvSpPr>
        <p:spPr>
          <a:xfrm rot="858607">
            <a:off x="10005411" y="2456292"/>
            <a:ext cx="873726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+36 %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D5A1A2CF-1C3A-4E69-B603-303010810D1E}"/>
              </a:ext>
            </a:extLst>
          </p:cNvPr>
          <p:cNvSpPr txBox="1"/>
          <p:nvPr/>
        </p:nvSpPr>
        <p:spPr>
          <a:xfrm rot="858607">
            <a:off x="10037807" y="4400253"/>
            <a:ext cx="873726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+40 %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C341D6F9-3C6B-D4DB-4D03-6A2C04E4E10A}"/>
              </a:ext>
            </a:extLst>
          </p:cNvPr>
          <p:cNvSpPr txBox="1"/>
          <p:nvPr/>
        </p:nvSpPr>
        <p:spPr>
          <a:xfrm rot="858607">
            <a:off x="9962708" y="5406894"/>
            <a:ext cx="873726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+29 %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6FDE792A-E8F8-6590-3076-51DB966A7530}"/>
              </a:ext>
            </a:extLst>
          </p:cNvPr>
          <p:cNvSpPr txBox="1"/>
          <p:nvPr/>
        </p:nvSpPr>
        <p:spPr>
          <a:xfrm>
            <a:off x="251754" y="526680"/>
            <a:ext cx="3085972" cy="43088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https://www.nzip.cz/szd</a:t>
            </a:r>
          </a:p>
        </p:txBody>
      </p:sp>
      <p:sp>
        <p:nvSpPr>
          <p:cNvPr id="24" name="Nadpis 1">
            <a:extLst>
              <a:ext uri="{FF2B5EF4-FFF2-40B4-BE49-F238E27FC236}">
                <a16:creationId xmlns:a16="http://schemas.microsoft.com/office/drawing/2014/main" id="{B60FFA90-3E71-FA33-3E7C-6968BDD60D3B}"/>
              </a:ext>
            </a:extLst>
          </p:cNvPr>
          <p:cNvSpPr txBox="1">
            <a:spLocks/>
          </p:cNvSpPr>
          <p:nvPr/>
        </p:nvSpPr>
        <p:spPr>
          <a:xfrm>
            <a:off x="157941" y="60335"/>
            <a:ext cx="11470876" cy="4500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cs-CZ" sz="2600" b="1" dirty="0">
                <a:solidFill>
                  <a:srgbClr val="002060"/>
                </a:solidFill>
                <a:latin typeface="+mn-lt"/>
              </a:rPr>
              <a:t>Ukázky predikcí potřeb a kapacit</a:t>
            </a:r>
            <a:br>
              <a:rPr lang="cs-CZ" sz="2600" b="1" dirty="0">
                <a:solidFill>
                  <a:srgbClr val="002060"/>
                </a:solidFill>
                <a:latin typeface="+mn-lt"/>
              </a:rPr>
            </a:br>
            <a:br>
              <a:rPr lang="cs-CZ" sz="2600" b="1" dirty="0">
                <a:solidFill>
                  <a:srgbClr val="002060"/>
                </a:solidFill>
                <a:latin typeface="+mn-lt"/>
              </a:rPr>
            </a:br>
            <a:endParaRPr kumimoji="0" lang="cs-CZ" sz="2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816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1E9B40DA-B114-B59B-DA98-02B60FD8EA78}"/>
              </a:ext>
            </a:extLst>
          </p:cNvPr>
          <p:cNvSpPr/>
          <p:nvPr/>
        </p:nvSpPr>
        <p:spPr>
          <a:xfrm>
            <a:off x="-9525" y="5019675"/>
            <a:ext cx="12192000" cy="1847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BC90795-9117-C42D-051B-527BC3594A5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92951" y="426768"/>
            <a:ext cx="10515600" cy="538364"/>
          </a:xfrm>
        </p:spPr>
        <p:txBody>
          <a:bodyPr/>
          <a:lstStyle/>
          <a:p>
            <a:r>
              <a:rPr lang="cs-CZ" dirty="0">
                <a:solidFill>
                  <a:srgbClr val="002060"/>
                </a:solidFill>
              </a:rPr>
              <a:t>Smluvní obory s nejvyšším </a:t>
            </a:r>
            <a:r>
              <a:rPr lang="en-US" dirty="0">
                <a:solidFill>
                  <a:srgbClr val="002060"/>
                </a:solidFill>
              </a:rPr>
              <a:t>po</a:t>
            </a:r>
            <a:r>
              <a:rPr lang="cs-CZ" dirty="0" err="1">
                <a:solidFill>
                  <a:srgbClr val="002060"/>
                </a:solidFill>
              </a:rPr>
              <a:t>čtem</a:t>
            </a:r>
            <a:r>
              <a:rPr lang="cs-CZ" dirty="0">
                <a:solidFill>
                  <a:srgbClr val="002060"/>
                </a:solidFill>
              </a:rPr>
              <a:t> lékařů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dle</a:t>
            </a:r>
            <a:r>
              <a:rPr lang="en-US" dirty="0">
                <a:solidFill>
                  <a:srgbClr val="002060"/>
                </a:solidFill>
              </a:rPr>
              <a:t> pod</a:t>
            </a:r>
            <a:r>
              <a:rPr lang="cs-CZ" dirty="0" err="1">
                <a:solidFill>
                  <a:srgbClr val="002060"/>
                </a:solidFill>
              </a:rPr>
              <a:t>ílu</a:t>
            </a:r>
            <a:r>
              <a:rPr lang="cs-CZ" dirty="0">
                <a:solidFill>
                  <a:srgbClr val="002060"/>
                </a:solidFill>
              </a:rPr>
              <a:t> lékařů 6</a:t>
            </a:r>
            <a:r>
              <a:rPr lang="en-US" dirty="0">
                <a:solidFill>
                  <a:srgbClr val="002060"/>
                </a:solidFill>
              </a:rPr>
              <a:t>0+</a:t>
            </a:r>
            <a:endParaRPr lang="cs-CZ" dirty="0">
              <a:solidFill>
                <a:srgbClr val="002060"/>
              </a:solidFill>
            </a:endParaRPr>
          </a:p>
        </p:txBody>
      </p:sp>
      <p:graphicFrame>
        <p:nvGraphicFramePr>
          <p:cNvPr id="24" name="Graf 23">
            <a:extLst>
              <a:ext uri="{FF2B5EF4-FFF2-40B4-BE49-F238E27FC236}">
                <a16:creationId xmlns:a16="http://schemas.microsoft.com/office/drawing/2014/main" id="{61FBE522-27E9-A374-FF37-E71E9A1ED0B5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9647980"/>
              </p:ext>
            </p:extLst>
          </p:nvPr>
        </p:nvGraphicFramePr>
        <p:xfrm>
          <a:off x="6473927" y="758685"/>
          <a:ext cx="5552376" cy="5607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2ECC504C-2747-29B5-05DF-0703088858C8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31790466"/>
              </p:ext>
            </p:extLst>
          </p:nvPr>
        </p:nvGraphicFramePr>
        <p:xfrm>
          <a:off x="292951" y="908863"/>
          <a:ext cx="6284017" cy="5385183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517361">
                  <a:extLst>
                    <a:ext uri="{9D8B030D-6E8A-4147-A177-3AD203B41FA5}">
                      <a16:colId xmlns:a16="http://schemas.microsoft.com/office/drawing/2014/main" val="3596075597"/>
                    </a:ext>
                  </a:extLst>
                </a:gridCol>
                <a:gridCol w="679508">
                  <a:extLst>
                    <a:ext uri="{9D8B030D-6E8A-4147-A177-3AD203B41FA5}">
                      <a16:colId xmlns:a16="http://schemas.microsoft.com/office/drawing/2014/main" val="940006983"/>
                    </a:ext>
                  </a:extLst>
                </a:gridCol>
                <a:gridCol w="771787">
                  <a:extLst>
                    <a:ext uri="{9D8B030D-6E8A-4147-A177-3AD203B41FA5}">
                      <a16:colId xmlns:a16="http://schemas.microsoft.com/office/drawing/2014/main" val="3293774144"/>
                    </a:ext>
                  </a:extLst>
                </a:gridCol>
                <a:gridCol w="763399">
                  <a:extLst>
                    <a:ext uri="{9D8B030D-6E8A-4147-A177-3AD203B41FA5}">
                      <a16:colId xmlns:a16="http://schemas.microsoft.com/office/drawing/2014/main" val="2841312778"/>
                    </a:ext>
                  </a:extLst>
                </a:gridCol>
                <a:gridCol w="788565">
                  <a:extLst>
                    <a:ext uri="{9D8B030D-6E8A-4147-A177-3AD203B41FA5}">
                      <a16:colId xmlns:a16="http://schemas.microsoft.com/office/drawing/2014/main" val="1259277082"/>
                    </a:ext>
                  </a:extLst>
                </a:gridCol>
                <a:gridCol w="763397">
                  <a:extLst>
                    <a:ext uri="{9D8B030D-6E8A-4147-A177-3AD203B41FA5}">
                      <a16:colId xmlns:a16="http://schemas.microsoft.com/office/drawing/2014/main" val="434580097"/>
                    </a:ext>
                  </a:extLst>
                </a:gridCol>
              </a:tblGrid>
              <a:tr h="290313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u="none" strike="noStrike">
                          <a:effectLst/>
                        </a:rPr>
                        <a:t>Hlavní smluvní odbornost pracoviště v ambulantním zařízení (bez ohledu na specializaci lékařů)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>
                          <a:effectLst/>
                        </a:rPr>
                        <a:t>Celkem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>
                          <a:effectLst/>
                        </a:rPr>
                        <a:t>do 59 let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>
                          <a:effectLst/>
                        </a:rPr>
                        <a:t>60 a více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>
                          <a:effectLst/>
                        </a:rPr>
                        <a:t>65 a více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>
                          <a:effectLst/>
                        </a:rPr>
                        <a:t>70 a více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859141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Vnitřní lékařství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1 518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702 (46 %)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234 (15 %)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(14 %)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 (24 %)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2984027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Alergologie a klinická imunologie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459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222 (48 %)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(15 %)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(15 %)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(21 %)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916468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Chirurgie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1 202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611 (51 %)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 (13 %)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 (14 %)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 (22 %)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4526336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Anesteziologie a intenzivní medicína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 (51 %)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(10 %)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(16 %)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(23 %)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583442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Revmatologie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(51 %)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(9 %)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(17 %)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(23 %)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53376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Praktické lékařství pro děti a dorost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2 278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1171 (51 %)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 (15 %)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372 (16 %)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387 (17 %)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718788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Pneumologie</a:t>
                      </a:r>
                      <a:r>
                        <a:rPr lang="cs-CZ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a ftizeologie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187 (52 %)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(12 %)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(15 %)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(21 %)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0620181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Lázeňská a ozdravenská rehabilitace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 (52 %)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(10 %)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(12 %)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 (25 %)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705031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Lékařská pohotovostní služba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896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473 (53 %)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(11 %)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 (16 %)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 (21 %)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5020510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Rehabilitační a fyzikální medicína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631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347 (55 %)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 (12 %)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(12 %)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 (21 %)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7893043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Otorinolaryngologie a chirurgie hlavy a krku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667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 (59 %)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(11 %)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 (13 %)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 (18 %)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0684114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Gastroenterologie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301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 (59 %)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(14 %)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(10 %)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 (17 %)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572831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Gynekologie a porodnictví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2 165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1285 (59 %)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 (12 %)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 (13 %)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347 (16 %)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5775291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Endokrinologie a diabetologie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746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 (60 %)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 (15 %)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(11 %)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 (15 %)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6626917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Všeobecné praktické lékařství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6 277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3764 (60 %)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621 (10 %)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888 (14 %)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1004 (16 %)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559891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Ortopedie a traumatologie pohybového ústrojí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996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599 (60 %)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 (13 %)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 (13 %)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 (14 %)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561403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Dermatovenerologie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654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395 (60 %)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 (12 %)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(12 %)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 (16 %)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1970174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Patologie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(61 %)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(8 %)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(9 %)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(22 %)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63026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Neurologie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 (62 %)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 (13 %)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 (12 %)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(13 %)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57538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Radiologie a zobrazovací metody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843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544 (65 %)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(7 %)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 (12 %)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 (16 %)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753193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Kardiologie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740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497 (67 %)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 (11 %)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 (8 %)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 (14 %)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7934545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Urologie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506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340 (67 %)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(9 %)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 (11 %)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(12 %)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2688954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Oftalmologie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1 206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826 (68 %)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 (9 %)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 (10 %)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 (12 %)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2361879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Psychiatrie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1 108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804 (73 %)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 (7 %)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 (8 %)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 (12 %)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4812132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Hemodialýza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 (74 %)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(9 %)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(9 %)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(8 %)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5897661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Koroner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353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273 (77 %)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(10 %)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(6 %)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(7 %)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363876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Paliativní medicína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 (80 %)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(7 %)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(6 %)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(8 %)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5387982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Reprodukční medicína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216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(81 %)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(6 %)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(8 %)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(5 %)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4566636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Přeprava pacientů neodkladné péče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 (82 %)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(10 %)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(4 %)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(3 %)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926037"/>
                  </a:ext>
                </a:extLst>
              </a:tr>
              <a:tr h="16982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Urgentní medicína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481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404 (84 %)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(9 %)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(5 %)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(3 %)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45792471"/>
                  </a:ext>
                </a:extLst>
              </a:tr>
            </a:tbl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A27D5880-43E9-FD9E-070B-9B7629CC89B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276462" y="4564041"/>
            <a:ext cx="503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12,7%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D90476C-6BD5-A653-37CE-0B15928BFD3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66114" y="5646647"/>
            <a:ext cx="503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12,7%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931405A1-606C-C172-DE5D-EA0B27A234D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773122" y="3585064"/>
            <a:ext cx="503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10,4%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538CB410-5C2F-35E6-DFE4-8B18DF14AF96}"/>
              </a:ext>
            </a:extLst>
          </p:cNvPr>
          <p:cNvSpPr txBox="1"/>
          <p:nvPr/>
        </p:nvSpPr>
        <p:spPr>
          <a:xfrm>
            <a:off x="165697" y="6349957"/>
            <a:ext cx="11254778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Počty zdravotnických pracovníků podle smluvního zajištění z veřejného zdravotního pojištění – věk a pohlaví podle odbornosti pracoviště, kategorie pracovníků a segmentu péče v ČR, krajích a okresech (datový souhrn)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  <a:hlinkClick r:id="rId10"/>
              </a:rPr>
              <a:t>Počty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  <a:hlinkClick r:id="rId10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  <a:hlinkClick r:id="rId10"/>
              </a:rPr>
              <a:t>zdravotnických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  <a:hlinkClick r:id="rId10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  <a:hlinkClick r:id="rId10"/>
              </a:rPr>
              <a:t>pracovníků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 NZIP</a:t>
            </a: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cs-CZ" sz="1100" b="1" dirty="0">
                <a:solidFill>
                  <a:prstClr val="black"/>
                </a:solidFill>
              </a:rPr>
              <a:t>Definice: aktivní lékaři na dané odbornosti  </a:t>
            </a:r>
            <a:r>
              <a:rPr lang="cs-CZ" sz="1100" b="1" u="sng" dirty="0">
                <a:solidFill>
                  <a:srgbClr val="C00000"/>
                </a:solidFill>
              </a:rPr>
              <a:t>u </a:t>
            </a:r>
            <a:r>
              <a:rPr lang="en-US" sz="1100" b="1" u="sng" dirty="0" err="1">
                <a:solidFill>
                  <a:srgbClr val="C00000"/>
                </a:solidFill>
              </a:rPr>
              <a:t>ambulantn</a:t>
            </a:r>
            <a:r>
              <a:rPr lang="cs-CZ" sz="1100" b="1" u="sng" dirty="0" err="1">
                <a:solidFill>
                  <a:srgbClr val="C00000"/>
                </a:solidFill>
              </a:rPr>
              <a:t>ích</a:t>
            </a:r>
            <a:r>
              <a:rPr lang="cs-CZ" sz="1100" b="1" u="sng" dirty="0">
                <a:solidFill>
                  <a:srgbClr val="C00000"/>
                </a:solidFill>
              </a:rPr>
              <a:t> poskytovatelů</a:t>
            </a:r>
            <a:r>
              <a:rPr lang="cs-CZ" sz="1100" b="1" dirty="0">
                <a:solidFill>
                  <a:prstClr val="black"/>
                </a:solidFill>
              </a:rPr>
              <a:t>, stav k 31. 12. 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9828C12F-A6E6-E95D-E5C5-77149CC02562}"/>
              </a:ext>
            </a:extLst>
          </p:cNvPr>
          <p:cNvSpPr txBox="1">
            <a:spLocks/>
          </p:cNvSpPr>
          <p:nvPr/>
        </p:nvSpPr>
        <p:spPr>
          <a:xfrm>
            <a:off x="292951" y="74904"/>
            <a:ext cx="11470876" cy="4500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cs-CZ" sz="2800" b="1" dirty="0">
                <a:solidFill>
                  <a:srgbClr val="002060"/>
                </a:solidFill>
                <a:latin typeface="+mn-lt"/>
              </a:rPr>
              <a:t>Ukázky predikcí potřeb a kapacit</a:t>
            </a:r>
            <a:endParaRPr kumimoji="0" lang="cs-CZ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170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A32B8-44D5-74B3-56D6-B5DA56785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0BAFEE96-E706-17EC-D17F-D952EFC3B0AF}"/>
              </a:ext>
            </a:extLst>
          </p:cNvPr>
          <p:cNvSpPr txBox="1">
            <a:spLocks/>
          </p:cNvSpPr>
          <p:nvPr/>
        </p:nvSpPr>
        <p:spPr>
          <a:xfrm>
            <a:off x="132080" y="108532"/>
            <a:ext cx="11805920" cy="66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Ukázky konkrétních datových výstupů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88EABDF-6E5E-597E-5BB9-8B2633B7AD0E}"/>
              </a:ext>
            </a:extLst>
          </p:cNvPr>
          <p:cNvSpPr txBox="1"/>
          <p:nvPr/>
        </p:nvSpPr>
        <p:spPr>
          <a:xfrm>
            <a:off x="1743065" y="934082"/>
            <a:ext cx="1742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</a:t>
            </a:r>
          </a:p>
        </p:txBody>
      </p:sp>
      <p:pic>
        <p:nvPicPr>
          <p:cNvPr id="4" name="Obrázek 3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CED7F435-8464-78C1-154D-140459DAD4B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11265" y="965481"/>
            <a:ext cx="725760" cy="72576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A30F9B9C-6DB4-7E5E-1EDA-AB8A60D38793}"/>
              </a:ext>
            </a:extLst>
          </p:cNvPr>
          <p:cNvSpPr txBox="1"/>
          <p:nvPr/>
        </p:nvSpPr>
        <p:spPr>
          <a:xfrm>
            <a:off x="3916888" y="863386"/>
            <a:ext cx="69694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Regionální heterogenity, slabá místa v dostupnosti péče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DFCD267A-848B-5295-5785-CA66FC8FF0BE}"/>
              </a:ext>
            </a:extLst>
          </p:cNvPr>
          <p:cNvSpPr txBox="1"/>
          <p:nvPr/>
        </p:nvSpPr>
        <p:spPr>
          <a:xfrm>
            <a:off x="2648688" y="2383215"/>
            <a:ext cx="1742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2.</a:t>
            </a:r>
          </a:p>
        </p:txBody>
      </p:sp>
      <p:pic>
        <p:nvPicPr>
          <p:cNvPr id="11" name="Obrázek 10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D62ED0E1-1E33-5244-5747-3B3F63BBA17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16888" y="2414614"/>
            <a:ext cx="725760" cy="725760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C1193C8E-FE94-1977-1A21-F4D07881D480}"/>
              </a:ext>
            </a:extLst>
          </p:cNvPr>
          <p:cNvSpPr txBox="1"/>
          <p:nvPr/>
        </p:nvSpPr>
        <p:spPr>
          <a:xfrm>
            <a:off x="4459140" y="5587373"/>
            <a:ext cx="15052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4.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77118EF0-8AA1-8550-221E-0FC78577FC07}"/>
              </a:ext>
            </a:extLst>
          </p:cNvPr>
          <p:cNvSpPr txBox="1"/>
          <p:nvPr/>
        </p:nvSpPr>
        <p:spPr>
          <a:xfrm>
            <a:off x="4733104" y="2291839"/>
            <a:ext cx="72262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Predikce potřeb, náklady dle segmentů péče, kriticky ohrožené kapacity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9F2F0210-4A7C-97BF-3995-0263D881A825}"/>
              </a:ext>
            </a:extLst>
          </p:cNvPr>
          <p:cNvSpPr txBox="1"/>
          <p:nvPr/>
        </p:nvSpPr>
        <p:spPr>
          <a:xfrm>
            <a:off x="6382276" y="5418095"/>
            <a:ext cx="57858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Výkon poskytovatelů, stav centralizace specializované péče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E3F40706-E578-9AB4-5F80-E391E86D2FA4}"/>
              </a:ext>
            </a:extLst>
          </p:cNvPr>
          <p:cNvSpPr txBox="1"/>
          <p:nvPr/>
        </p:nvSpPr>
        <p:spPr>
          <a:xfrm rot="3467900">
            <a:off x="-798732" y="3999094"/>
            <a:ext cx="540420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https://www.nzip.cz/dohodovaci-rizeni</a:t>
            </a:r>
          </a:p>
        </p:txBody>
      </p:sp>
      <p:pic>
        <p:nvPicPr>
          <p:cNvPr id="3" name="Obrázek 2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03517281-006E-7F8E-0158-749924855D3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0321" y="5593824"/>
            <a:ext cx="725760" cy="725760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792B5977-A1FA-EB1B-6B4E-407B94210EE5}"/>
              </a:ext>
            </a:extLst>
          </p:cNvPr>
          <p:cNvSpPr txBox="1"/>
          <p:nvPr/>
        </p:nvSpPr>
        <p:spPr>
          <a:xfrm>
            <a:off x="3485905" y="3954492"/>
            <a:ext cx="1742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3.</a:t>
            </a:r>
          </a:p>
        </p:txBody>
      </p:sp>
      <p:pic>
        <p:nvPicPr>
          <p:cNvPr id="14" name="Obrázek 13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FD3F7D8A-BB98-3695-C115-CF362444013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54105" y="3985891"/>
            <a:ext cx="725760" cy="725760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32E03C4E-2483-0F53-E2D9-0AA971C6B1A7}"/>
              </a:ext>
            </a:extLst>
          </p:cNvPr>
          <p:cNvSpPr txBox="1"/>
          <p:nvPr/>
        </p:nvSpPr>
        <p:spPr>
          <a:xfrm>
            <a:off x="5570321" y="3767103"/>
            <a:ext cx="61460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Data k nezbytné restrukturalizaci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 k posílení organizace péče</a:t>
            </a:r>
          </a:p>
        </p:txBody>
      </p:sp>
    </p:spTree>
    <p:extLst>
      <p:ext uri="{BB962C8B-B14F-4D97-AF65-F5344CB8AC3E}">
        <p14:creationId xmlns:p14="http://schemas.microsoft.com/office/powerpoint/2010/main" val="6029632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B816D-AF6F-BE78-02F2-74DEADA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A3872-8670-D1B7-8DF4-F969C860C8B7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69019" y="312884"/>
            <a:ext cx="11758858" cy="798286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rgbClr val="002060"/>
                </a:solidFill>
              </a:rPr>
              <a:t>Zásadní „organizační“ a úhradový úkol = řešení spádových oblastí a migrace za péčí</a:t>
            </a:r>
            <a:br>
              <a:rPr lang="cs-CZ" dirty="0">
                <a:solidFill>
                  <a:srgbClr val="002060"/>
                </a:solidFill>
              </a:rPr>
            </a:br>
            <a:r>
              <a:rPr lang="cs-CZ" dirty="0">
                <a:solidFill>
                  <a:srgbClr val="002060"/>
                </a:solidFill>
              </a:rPr>
              <a:t>Příklad: migrace za </a:t>
            </a:r>
            <a:r>
              <a:rPr lang="cs-CZ" dirty="0" err="1">
                <a:solidFill>
                  <a:srgbClr val="002060"/>
                </a:solidFill>
              </a:rPr>
              <a:t>centrovou</a:t>
            </a:r>
            <a:r>
              <a:rPr lang="cs-CZ" dirty="0">
                <a:solidFill>
                  <a:srgbClr val="002060"/>
                </a:solidFill>
              </a:rPr>
              <a:t> léčbou 2024 (Solidní ZN)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614FD2-11EF-36B7-D6E2-94B1AE8B5D9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9444" y="6448389"/>
            <a:ext cx="11862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Zdroj dat: NRHZS; Hodnoceni byli pacienti s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centrovou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léčbou pro solidní ZN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Jeden pacient mohl mít podaný lék ve více krajích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D80B3E84-72F9-DB08-66F6-20CEEC0EC47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91236" y="1588756"/>
          <a:ext cx="11263956" cy="47988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03087">
                  <a:extLst>
                    <a:ext uri="{9D8B030D-6E8A-4147-A177-3AD203B41FA5}">
                      <a16:colId xmlns:a16="http://schemas.microsoft.com/office/drawing/2014/main" val="973337137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45281129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3616200405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3171354958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1804551917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473264101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2739769814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3369951239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1631709780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1980702491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1423492683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4150821643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1933207648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3163661102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516342931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1923126440"/>
                    </a:ext>
                  </a:extLst>
                </a:gridCol>
                <a:gridCol w="1614564">
                  <a:extLst>
                    <a:ext uri="{9D8B030D-6E8A-4147-A177-3AD203B41FA5}">
                      <a16:colId xmlns:a16="http://schemas.microsoft.com/office/drawing/2014/main" val="2957339432"/>
                    </a:ext>
                  </a:extLst>
                </a:gridCol>
              </a:tblGrid>
              <a:tr h="299928"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>
                      <a:noFill/>
                    </a:lnB>
                    <a:solidFill>
                      <a:srgbClr val="2E5980"/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Kraj zdravotnického zařízení</a:t>
                      </a:r>
                    </a:p>
                  </a:txBody>
                  <a:tcPr marL="9525" marR="9525" marT="9525" marB="0" anchor="ctr">
                    <a:lnR>
                      <a:noFill/>
                    </a:lnR>
                    <a:lnB>
                      <a:noFill/>
                    </a:lnB>
                    <a:solidFill>
                      <a:srgbClr val="2E598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Celkem pacientů</a:t>
                      </a:r>
                    </a:p>
                    <a:p>
                      <a:pPr algn="ctr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(N / rok)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107332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>
                      <a:noFill/>
                    </a:ln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PHA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STC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JHC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PLK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KVK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ULK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LBK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HKK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VYS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JMK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OLK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ZLK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MSK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Celkem (N / rok)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137414"/>
                  </a:ext>
                </a:extLst>
              </a:tr>
              <a:tr h="299928">
                <a:tc rowSpan="14"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Kraj bydliště</a:t>
                      </a:r>
                    </a:p>
                  </a:txBody>
                  <a:tcPr marL="9525" marR="9525" marT="9525" marB="0" vert="vert270" anchor="ctr">
                    <a:lnR>
                      <a:noFill/>
                    </a:ln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PHA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97,7 %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3 439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0450016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STC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81,7 %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3 243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574337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JHC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13,7 %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1 296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2820065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PLK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89,6 %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1 472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1036456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KVK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23,7 %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73,6 %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641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5184928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ULK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30,5 %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60,8 %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1 359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5358154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LBK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84,7 %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1 059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90723561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HKK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89,6 %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1 325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60926961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23,7 %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57,4 %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1 053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5916572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VYS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61,8 %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28,3 %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1 255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09723426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JMK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93,5 %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3 072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2054327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OLK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88,9 %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1 609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3254458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ZLK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64,9 %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10,3 %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1 364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1337290"/>
                  </a:ext>
                </a:extLst>
              </a:tr>
              <a:tr h="299928"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MSK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89,5 %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2 325 (100,0 %)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5196266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BF53D8F3-2AC0-02E1-F22F-003C1981B4E9}"/>
              </a:ext>
            </a:extLst>
          </p:cNvPr>
          <p:cNvSpPr txBox="1"/>
          <p:nvPr/>
        </p:nvSpPr>
        <p:spPr>
          <a:xfrm>
            <a:off x="8410470" y="881640"/>
            <a:ext cx="3346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Celkem migrace do jiných krajů: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7 307 pacientů = 29 %</a:t>
            </a: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839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3FE41-67FE-0E73-B5CA-11B660015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7D7631C5-922F-174C-DDE3-30EBF056072A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62034" y="360526"/>
            <a:ext cx="11705842" cy="238303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Stárnutí populace NENÍ jediným faktorem změny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Mění se i dominantní model péče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600" b="1" i="0" u="none" strike="noStrike" kern="1200" cap="none" spc="0" normalizeH="0" baseline="0" noProof="0" dirty="0">
              <a:ln>
                <a:noFill/>
              </a:ln>
              <a:solidFill>
                <a:srgbClr val="D7144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Roste a poroste potřeba dlouhodobé péče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 ošetřovatelské péče, včetně sociálně-zdravotních služeb </a:t>
            </a:r>
          </a:p>
        </p:txBody>
      </p:sp>
      <p:sp>
        <p:nvSpPr>
          <p:cNvPr id="4" name="Šipka: dolů 3">
            <a:extLst>
              <a:ext uri="{FF2B5EF4-FFF2-40B4-BE49-F238E27FC236}">
                <a16:creationId xmlns:a16="http://schemas.microsoft.com/office/drawing/2014/main" id="{41BDBC80-B1EE-54DF-B11D-01C9A109AAEE}"/>
              </a:ext>
            </a:extLst>
          </p:cNvPr>
          <p:cNvSpPr/>
          <p:nvPr/>
        </p:nvSpPr>
        <p:spPr>
          <a:xfrm>
            <a:off x="2948322" y="5153448"/>
            <a:ext cx="5809784" cy="13667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92E55F7-BC09-3DC3-C6AD-84B50F71F190}"/>
              </a:ext>
            </a:extLst>
          </p:cNvPr>
          <p:cNvSpPr txBox="1"/>
          <p:nvPr/>
        </p:nvSpPr>
        <p:spPr>
          <a:xfrm>
            <a:off x="1391821" y="4010108"/>
            <a:ext cx="274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akutní péče </a:t>
            </a:r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13077B2E-F6F8-FF7D-FB9F-DD44049DE176}"/>
              </a:ext>
            </a:extLst>
          </p:cNvPr>
          <p:cNvCxnSpPr/>
          <p:nvPr/>
        </p:nvCxnSpPr>
        <p:spPr>
          <a:xfrm>
            <a:off x="4488387" y="4548717"/>
            <a:ext cx="301450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34FD9621-D04F-CB9B-7005-253337B02B20}"/>
              </a:ext>
            </a:extLst>
          </p:cNvPr>
          <p:cNvSpPr txBox="1"/>
          <p:nvPr/>
        </p:nvSpPr>
        <p:spPr>
          <a:xfrm>
            <a:off x="7625152" y="3998985"/>
            <a:ext cx="37826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následné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dlouhodobé péče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E12F1F2-CDDE-2552-E10B-BEA8273556DF}"/>
              </a:ext>
            </a:extLst>
          </p:cNvPr>
          <p:cNvSpPr txBox="1"/>
          <p:nvPr/>
        </p:nvSpPr>
        <p:spPr>
          <a:xfrm>
            <a:off x="4481614" y="3968207"/>
            <a:ext cx="274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Disease</a:t>
            </a:r>
            <a:r>
              <a:rPr kumimoji="0" lang="cs-CZ" sz="2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management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F1EA732-046F-0BE6-49BC-8FB8F2FB8F24}"/>
              </a:ext>
            </a:extLst>
          </p:cNvPr>
          <p:cNvSpPr txBox="1"/>
          <p:nvPr/>
        </p:nvSpPr>
        <p:spPr>
          <a:xfrm>
            <a:off x="4405414" y="5333547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 zásadních změn nebude systém finančně udržitelný</a:t>
            </a:r>
          </a:p>
        </p:txBody>
      </p:sp>
    </p:spTree>
    <p:extLst>
      <p:ext uri="{BB962C8B-B14F-4D97-AF65-F5344CB8AC3E}">
        <p14:creationId xmlns:p14="http://schemas.microsoft.com/office/powerpoint/2010/main" val="3016359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91FC336D-8129-4D53-8F9C-520EC60AD4F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30722" y="437507"/>
            <a:ext cx="11835673" cy="538364"/>
          </a:xfrm>
        </p:spPr>
        <p:txBody>
          <a:bodyPr>
            <a:noAutofit/>
          </a:bodyPr>
          <a:lstStyle/>
          <a:p>
            <a:pPr lvl="0"/>
            <a:r>
              <a:rPr lang="cs-CZ" sz="3000" noProof="0" dirty="0">
                <a:solidFill>
                  <a:srgbClr val="002060"/>
                </a:solidFill>
              </a:rPr>
              <a:t>Dlouhodobý klesající trend v objemu </a:t>
            </a:r>
            <a:r>
              <a:rPr lang="cs-CZ" sz="3000" u="sng" noProof="0" dirty="0">
                <a:solidFill>
                  <a:srgbClr val="002060"/>
                </a:solidFill>
              </a:rPr>
              <a:t>akutní lůžkové péče</a:t>
            </a:r>
            <a:r>
              <a:rPr lang="cs-CZ" sz="3000" noProof="0" dirty="0">
                <a:solidFill>
                  <a:srgbClr val="002060"/>
                </a:solidFill>
              </a:rPr>
              <a:t> v ČR: </a:t>
            </a:r>
            <a:br>
              <a:rPr lang="cs-CZ" sz="3000" noProof="0" dirty="0">
                <a:solidFill>
                  <a:srgbClr val="002060"/>
                </a:solidFill>
              </a:rPr>
            </a:br>
            <a:r>
              <a:rPr lang="cs-CZ" sz="3000" noProof="0" dirty="0">
                <a:solidFill>
                  <a:srgbClr val="002060"/>
                </a:solidFill>
              </a:rPr>
              <a:t>(všichni pacienti: </a:t>
            </a:r>
            <a:r>
              <a:rPr lang="cs-CZ" sz="3000" u="sng" noProof="0" dirty="0">
                <a:solidFill>
                  <a:srgbClr val="002060"/>
                </a:solidFill>
              </a:rPr>
              <a:t>počet ošetřovacích dnů</a:t>
            </a:r>
            <a:r>
              <a:rPr lang="cs-CZ" sz="3000" noProof="0" dirty="0">
                <a:solidFill>
                  <a:srgbClr val="002060"/>
                </a:solidFill>
              </a:rPr>
              <a:t>)</a:t>
            </a:r>
            <a:br>
              <a:rPr lang="cs-CZ" sz="3000" noProof="0" dirty="0">
                <a:solidFill>
                  <a:srgbClr val="002060"/>
                </a:solidFill>
              </a:rPr>
            </a:br>
            <a:endParaRPr lang="cs-CZ" sz="3000" u="sng" noProof="0" dirty="0">
              <a:solidFill>
                <a:srgbClr val="002060"/>
              </a:solidFill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E58A52C-DA4F-4F25-4586-6169E58FD1F4}"/>
              </a:ext>
            </a:extLst>
          </p:cNvPr>
          <p:cNvSpPr txBox="1"/>
          <p:nvPr/>
        </p:nvSpPr>
        <p:spPr>
          <a:xfrm>
            <a:off x="430722" y="1590672"/>
            <a:ext cx="3505720" cy="369332"/>
          </a:xfrm>
          <a:prstGeom prst="rect">
            <a:avLst/>
          </a:prstGeom>
          <a:solidFill>
            <a:srgbClr val="203B7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Fakultní nemocnice a </a:t>
            </a:r>
            <a:r>
              <a:rPr kumimoji="0" lang="cs-CZ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ústavy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6" name="Group 744">
            <a:extLst>
              <a:ext uri="{FF2B5EF4-FFF2-40B4-BE49-F238E27FC236}">
                <a16:creationId xmlns:a16="http://schemas.microsoft.com/office/drawing/2014/main" id="{52E025A3-25C6-0428-2BD7-CDAB0C95BA16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47865964"/>
              </p:ext>
            </p:extLst>
          </p:nvPr>
        </p:nvGraphicFramePr>
        <p:xfrm>
          <a:off x="430722" y="2167620"/>
          <a:ext cx="3505720" cy="3319912"/>
        </p:xfrm>
        <a:graphic>
          <a:graphicData uri="http://schemas.openxmlformats.org/drawingml/2006/table">
            <a:tbl>
              <a:tblPr/>
              <a:tblGrid>
                <a:gridCol w="1191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63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31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cs-CZ" altLang="cs-CZ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+mj-lt"/>
                        <a:ea typeface="+mn-ea"/>
                        <a:cs typeface="Arial" charset="0"/>
                      </a:endParaRPr>
                    </a:p>
                  </a:txBody>
                  <a:tcPr marL="36000" marR="36000" marT="0" marB="0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1" i="0" u="sng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Počet ošetřovacích dní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altLang="cs-CZ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+mj-lt"/>
                        <a:ea typeface="+mn-ea"/>
                        <a:cs typeface="Arial" charset="0"/>
                      </a:endParaRPr>
                    </a:p>
                  </a:txBody>
                  <a:tcPr marL="36000" marR="36000" marT="0" marB="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724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defRPr>
                          <a:solidFill>
                            <a:srgbClr val="404040"/>
                          </a:solidFill>
                          <a:latin typeface="Arial" charset="0"/>
                        </a:defRPr>
                      </a:lvl1pPr>
                      <a:lvl2pPr marL="200025" ea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600">
                          <a:solidFill>
                            <a:srgbClr val="404040"/>
                          </a:solidFill>
                          <a:latin typeface="Arial" charset="0"/>
                        </a:defRPr>
                      </a:lvl2pPr>
                      <a:lvl3pPr marL="384175" ea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3pPr>
                      <a:lvl4pPr marL="566738" ea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4pPr>
                      <a:lvl5pPr marL="749300" ea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5pPr>
                      <a:lvl6pPr marL="12065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6pPr>
                      <a:lvl7pPr marL="16637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7pPr>
                      <a:lvl8pPr marL="21209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8pPr>
                      <a:lvl9pPr marL="25781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r>
                        <a:rPr kumimoji="0" lang="cs-CZ" altLang="cs-C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Arial" charset="0"/>
                        </a:rPr>
                        <a:t>Rok</a:t>
                      </a:r>
                    </a:p>
                  </a:txBody>
                  <a:tcPr marL="36000" marR="36000" marT="0" marB="0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defRPr sz="18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1pPr>
                      <a:lvl2pPr marL="457200" algn="l" defTabSz="914400" rtl="0" eaLnBrk="0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6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2pPr>
                      <a:lvl3pPr marL="914400" algn="l" defTabSz="914400" rtl="0" eaLnBrk="0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3pPr>
                      <a:lvl4pPr marL="1371600" algn="l" defTabSz="914400" rtl="0" eaLnBrk="0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4pPr>
                      <a:lvl5pPr marL="1828800" algn="l" defTabSz="914400" rtl="0" eaLnBrk="0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5pPr>
                      <a:lvl6pPr marL="22860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6pPr>
                      <a:lvl7pPr marL="27432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7pPr>
                      <a:lvl8pPr marL="32004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8pPr>
                      <a:lvl9pPr marL="3657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Akutní HP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i="0" u="none" strike="noStrike" dirty="0">
                          <a:solidFill>
                            <a:srgbClr val="0B1107"/>
                          </a:solidFill>
                          <a:effectLst/>
                          <a:latin typeface="Calibri" panose="020F0502020204030204" pitchFamily="34" charset="0"/>
                        </a:rPr>
                        <a:t>HP s operací</a:t>
                      </a:r>
                    </a:p>
                  </a:txBody>
                  <a:tcPr marL="0" marR="0" marT="0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4 042 817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1 668 300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4 019 583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1 695 847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26888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3 961 793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1 672 127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3 795 924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1 596 962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3 823 657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1 596 168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3 735 551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1 561 746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06275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3 681 119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1 545 319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267654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3 607 316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1 502 324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101035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3 539 523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1 471 192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3 519 218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1 474 498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3 121 617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1 286 015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3 193 056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1 281 074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666484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3 308 257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1 402 397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418559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3 335 714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1 263 196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228514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3 324 027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1 253 046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164690"/>
                  </a:ext>
                </a:extLst>
              </a:tr>
            </a:tbl>
          </a:graphicData>
        </a:graphic>
      </p:graphicFrame>
      <p:sp>
        <p:nvSpPr>
          <p:cNvPr id="17" name="Rovnoramenný trojúhelník 16">
            <a:extLst>
              <a:ext uri="{FF2B5EF4-FFF2-40B4-BE49-F238E27FC236}">
                <a16:creationId xmlns:a16="http://schemas.microsoft.com/office/drawing/2014/main" id="{3A93E9E0-317F-03F0-698D-888168868173}"/>
              </a:ext>
            </a:extLst>
          </p:cNvPr>
          <p:cNvSpPr/>
          <p:nvPr/>
        </p:nvSpPr>
        <p:spPr>
          <a:xfrm rot="10800000">
            <a:off x="752356" y="5544534"/>
            <a:ext cx="3034603" cy="267502"/>
          </a:xfrm>
          <a:prstGeom prst="triangle">
            <a:avLst/>
          </a:prstGeom>
          <a:solidFill>
            <a:srgbClr val="203B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BB927FB2-D741-5AA8-D27E-B14FB65E138D}"/>
              </a:ext>
            </a:extLst>
          </p:cNvPr>
          <p:cNvSpPr txBox="1"/>
          <p:nvPr/>
        </p:nvSpPr>
        <p:spPr>
          <a:xfrm>
            <a:off x="699615" y="5757227"/>
            <a:ext cx="31024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2010 -&gt; 2024: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- 18% / - 25%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1DDA06E3-7429-3DA5-90F6-5599616D7779}"/>
              </a:ext>
            </a:extLst>
          </p:cNvPr>
          <p:cNvSpPr txBox="1"/>
          <p:nvPr/>
        </p:nvSpPr>
        <p:spPr>
          <a:xfrm>
            <a:off x="4343140" y="1603772"/>
            <a:ext cx="3505720" cy="369332"/>
          </a:xfrm>
          <a:prstGeom prst="rect">
            <a:avLst/>
          </a:prstGeom>
          <a:solidFill>
            <a:srgbClr val="203B7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Krajské nemocnice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ovnoramenný trojúhelník 20">
            <a:extLst>
              <a:ext uri="{FF2B5EF4-FFF2-40B4-BE49-F238E27FC236}">
                <a16:creationId xmlns:a16="http://schemas.microsoft.com/office/drawing/2014/main" id="{71D40222-E1D7-867F-B656-45B429A8ECFB}"/>
              </a:ext>
            </a:extLst>
          </p:cNvPr>
          <p:cNvSpPr/>
          <p:nvPr/>
        </p:nvSpPr>
        <p:spPr>
          <a:xfrm rot="10800000">
            <a:off x="4664774" y="5557634"/>
            <a:ext cx="3034603" cy="267502"/>
          </a:xfrm>
          <a:prstGeom prst="triangle">
            <a:avLst/>
          </a:prstGeom>
          <a:solidFill>
            <a:srgbClr val="203B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70CD9161-64AF-39C1-4671-B5C115B2FE57}"/>
              </a:ext>
            </a:extLst>
          </p:cNvPr>
          <p:cNvSpPr txBox="1"/>
          <p:nvPr/>
        </p:nvSpPr>
        <p:spPr>
          <a:xfrm>
            <a:off x="4612033" y="5770327"/>
            <a:ext cx="31024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2010 -&gt; 2024: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- 26% / - 29%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96B397C4-7705-8866-5F5F-5D3F7C3CAB22}"/>
              </a:ext>
            </a:extLst>
          </p:cNvPr>
          <p:cNvSpPr txBox="1"/>
          <p:nvPr/>
        </p:nvSpPr>
        <p:spPr>
          <a:xfrm>
            <a:off x="8389958" y="1603772"/>
            <a:ext cx="3505720" cy="369332"/>
          </a:xfrm>
          <a:prstGeom prst="rect">
            <a:avLst/>
          </a:prstGeom>
          <a:solidFill>
            <a:srgbClr val="203B7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Ostatní nemocnice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ovnoramenný trojúhelník 24">
            <a:extLst>
              <a:ext uri="{FF2B5EF4-FFF2-40B4-BE49-F238E27FC236}">
                <a16:creationId xmlns:a16="http://schemas.microsoft.com/office/drawing/2014/main" id="{AA865753-275F-1260-C996-0D76E40D6CB2}"/>
              </a:ext>
            </a:extLst>
          </p:cNvPr>
          <p:cNvSpPr/>
          <p:nvPr/>
        </p:nvSpPr>
        <p:spPr>
          <a:xfrm rot="10800000">
            <a:off x="8711592" y="5557634"/>
            <a:ext cx="3034603" cy="267502"/>
          </a:xfrm>
          <a:prstGeom prst="triangle">
            <a:avLst/>
          </a:prstGeom>
          <a:solidFill>
            <a:srgbClr val="203B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3549650E-28CD-88DD-D0F6-D940E8A6CF95}"/>
              </a:ext>
            </a:extLst>
          </p:cNvPr>
          <p:cNvSpPr txBox="1"/>
          <p:nvPr/>
        </p:nvSpPr>
        <p:spPr>
          <a:xfrm>
            <a:off x="8658851" y="5770327"/>
            <a:ext cx="31024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2010 -&gt; 2024: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- 16%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</a:t>
            </a:r>
            <a:r>
              <a:rPr kumimoji="0" lang="cs-CZ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- 23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graphicFrame>
        <p:nvGraphicFramePr>
          <p:cNvPr id="2" name="Group 744">
            <a:extLst>
              <a:ext uri="{FF2B5EF4-FFF2-40B4-BE49-F238E27FC236}">
                <a16:creationId xmlns:a16="http://schemas.microsoft.com/office/drawing/2014/main" id="{33A4AB82-8CF3-0FE9-682C-771F9FF4C15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69535433"/>
              </p:ext>
            </p:extLst>
          </p:nvPr>
        </p:nvGraphicFramePr>
        <p:xfrm>
          <a:off x="4343140" y="2167620"/>
          <a:ext cx="3505720" cy="3319912"/>
        </p:xfrm>
        <a:graphic>
          <a:graphicData uri="http://schemas.openxmlformats.org/drawingml/2006/table">
            <a:tbl>
              <a:tblPr/>
              <a:tblGrid>
                <a:gridCol w="1191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63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31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cs-CZ" altLang="cs-CZ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+mj-lt"/>
                        <a:ea typeface="+mn-ea"/>
                        <a:cs typeface="Arial" charset="0"/>
                      </a:endParaRPr>
                    </a:p>
                  </a:txBody>
                  <a:tcPr marL="36000" marR="36000" marT="0" marB="0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1" i="0" u="sng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Počet ošetřovacích dní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altLang="cs-CZ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+mj-lt"/>
                        <a:ea typeface="+mn-ea"/>
                        <a:cs typeface="Arial" charset="0"/>
                      </a:endParaRPr>
                    </a:p>
                  </a:txBody>
                  <a:tcPr marL="36000" marR="36000" marT="0" marB="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724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defRPr>
                          <a:solidFill>
                            <a:srgbClr val="404040"/>
                          </a:solidFill>
                          <a:latin typeface="Arial" charset="0"/>
                        </a:defRPr>
                      </a:lvl1pPr>
                      <a:lvl2pPr marL="200025" ea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600">
                          <a:solidFill>
                            <a:srgbClr val="404040"/>
                          </a:solidFill>
                          <a:latin typeface="Arial" charset="0"/>
                        </a:defRPr>
                      </a:lvl2pPr>
                      <a:lvl3pPr marL="384175" ea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3pPr>
                      <a:lvl4pPr marL="566738" ea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4pPr>
                      <a:lvl5pPr marL="749300" ea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5pPr>
                      <a:lvl6pPr marL="12065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6pPr>
                      <a:lvl7pPr marL="16637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7pPr>
                      <a:lvl8pPr marL="21209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8pPr>
                      <a:lvl9pPr marL="25781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r>
                        <a:rPr kumimoji="0" lang="cs-CZ" altLang="cs-C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Arial" charset="0"/>
                        </a:rPr>
                        <a:t>Rok</a:t>
                      </a:r>
                    </a:p>
                  </a:txBody>
                  <a:tcPr marL="36000" marR="36000" marT="0" marB="0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defRPr sz="18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1pPr>
                      <a:lvl2pPr marL="457200" algn="l" defTabSz="914400" rtl="0" eaLnBrk="0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6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2pPr>
                      <a:lvl3pPr marL="914400" algn="l" defTabSz="914400" rtl="0" eaLnBrk="0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3pPr>
                      <a:lvl4pPr marL="1371600" algn="l" defTabSz="914400" rtl="0" eaLnBrk="0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4pPr>
                      <a:lvl5pPr marL="1828800" algn="l" defTabSz="914400" rtl="0" eaLnBrk="0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5pPr>
                      <a:lvl6pPr marL="22860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6pPr>
                      <a:lvl7pPr marL="27432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7pPr>
                      <a:lvl8pPr marL="32004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8pPr>
                      <a:lvl9pPr marL="3657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Akutní HP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i="0" u="none" strike="noStrike" dirty="0">
                          <a:solidFill>
                            <a:srgbClr val="0B1107"/>
                          </a:solidFill>
                          <a:effectLst/>
                          <a:latin typeface="Calibri" panose="020F0502020204030204" pitchFamily="34" charset="0"/>
                        </a:rPr>
                        <a:t>HP s operací</a:t>
                      </a:r>
                    </a:p>
                  </a:txBody>
                  <a:tcPr marL="0" marR="0" marT="0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1 661 279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601 459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1 523 224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560 123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26888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1 489 300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558 626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1 446 611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540 402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1 453 609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541 023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1 407 244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515 328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06275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1 383 625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512 641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267654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1 328 656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495 819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101035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1 303 817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490 482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1 293 949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493 789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1 154 823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424 634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1 194 563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425 248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666484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1 233 203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470 180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418559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1 236 354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433 827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228514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1 221 405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424 092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164690"/>
                  </a:ext>
                </a:extLst>
              </a:tr>
            </a:tbl>
          </a:graphicData>
        </a:graphic>
      </p:graphicFrame>
      <p:graphicFrame>
        <p:nvGraphicFramePr>
          <p:cNvPr id="5" name="Group 744">
            <a:extLst>
              <a:ext uri="{FF2B5EF4-FFF2-40B4-BE49-F238E27FC236}">
                <a16:creationId xmlns:a16="http://schemas.microsoft.com/office/drawing/2014/main" id="{876524C1-D305-EF72-E1C3-18C70D1E5DA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75202829"/>
              </p:ext>
            </p:extLst>
          </p:nvPr>
        </p:nvGraphicFramePr>
        <p:xfrm>
          <a:off x="8389958" y="2167620"/>
          <a:ext cx="3505720" cy="3319912"/>
        </p:xfrm>
        <a:graphic>
          <a:graphicData uri="http://schemas.openxmlformats.org/drawingml/2006/table">
            <a:tbl>
              <a:tblPr/>
              <a:tblGrid>
                <a:gridCol w="1191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63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31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endParaRPr kumimoji="0" lang="cs-CZ" altLang="cs-CZ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+mj-lt"/>
                        <a:ea typeface="+mn-ea"/>
                        <a:cs typeface="Arial" charset="0"/>
                      </a:endParaRPr>
                    </a:p>
                  </a:txBody>
                  <a:tcPr marL="36000" marR="36000" marT="0" marB="0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1" i="0" u="sng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Počet ošetřovacích dní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altLang="cs-CZ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+mj-lt"/>
                        <a:ea typeface="+mn-ea"/>
                        <a:cs typeface="Arial" charset="0"/>
                      </a:endParaRPr>
                    </a:p>
                  </a:txBody>
                  <a:tcPr marL="36000" marR="36000" marT="0" marB="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724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defRPr>
                          <a:solidFill>
                            <a:srgbClr val="404040"/>
                          </a:solidFill>
                          <a:latin typeface="Arial" charset="0"/>
                        </a:defRPr>
                      </a:lvl1pPr>
                      <a:lvl2pPr marL="200025" ea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600">
                          <a:solidFill>
                            <a:srgbClr val="404040"/>
                          </a:solidFill>
                          <a:latin typeface="Arial" charset="0"/>
                        </a:defRPr>
                      </a:lvl2pPr>
                      <a:lvl3pPr marL="384175" ea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3pPr>
                      <a:lvl4pPr marL="566738" ea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4pPr>
                      <a:lvl5pPr marL="749300" ea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5pPr>
                      <a:lvl6pPr marL="12065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6pPr>
                      <a:lvl7pPr marL="16637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7pPr>
                      <a:lvl8pPr marL="21209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8pPr>
                      <a:lvl9pPr marL="25781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>
                          <a:solidFill>
                            <a:srgbClr val="404040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buNone/>
                        <a:tabLst/>
                      </a:pPr>
                      <a:r>
                        <a:rPr kumimoji="0" lang="cs-CZ" altLang="cs-C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Arial" charset="0"/>
                        </a:rPr>
                        <a:t>Rok</a:t>
                      </a:r>
                    </a:p>
                  </a:txBody>
                  <a:tcPr marL="36000" marR="36000" marT="0" marB="0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itchFamily="34" charset="0"/>
                        <a:defRPr sz="18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1pPr>
                      <a:lvl2pPr marL="457200" algn="l" defTabSz="914400" rtl="0" eaLnBrk="0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6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2pPr>
                      <a:lvl3pPr marL="914400" algn="l" defTabSz="914400" rtl="0" eaLnBrk="0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3pPr>
                      <a:lvl4pPr marL="1371600" algn="l" defTabSz="914400" rtl="0" eaLnBrk="0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4pPr>
                      <a:lvl5pPr marL="1828800" algn="l" defTabSz="914400" rtl="0" eaLnBrk="0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5pPr>
                      <a:lvl6pPr marL="22860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6pPr>
                      <a:lvl7pPr marL="27432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7pPr>
                      <a:lvl8pPr marL="32004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8pPr>
                      <a:lvl9pPr marL="3657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itchFamily="34" charset="0"/>
                        <a:defRPr sz="1200" kern="1200">
                          <a:solidFill>
                            <a:srgbClr val="404040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Akutní HP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i="0" u="none" strike="noStrike" dirty="0">
                          <a:solidFill>
                            <a:srgbClr val="0B1107"/>
                          </a:solidFill>
                          <a:effectLst/>
                          <a:latin typeface="Calibri" panose="020F0502020204030204" pitchFamily="34" charset="0"/>
                        </a:rPr>
                        <a:t>HP s operací</a:t>
                      </a:r>
                    </a:p>
                  </a:txBody>
                  <a:tcPr marL="0" marR="0" marT="0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7 427 453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2 226 201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7 265 069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2 203 037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526888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7 045 689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2 122 087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6 607 518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1 953 612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6 610 259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1 944 563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6 415 733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1 887 588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06275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6 294 522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1 861 411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267654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6 830 451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2 015 787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101035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6 727 337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1 982 458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6 779 920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2 008 019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5 863 612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1 660 976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5 935 372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1 591 403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666484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6 245 043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1 870 139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418559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6 268 070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1 735 780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228514"/>
                  </a:ext>
                </a:extLst>
              </a:tr>
              <a:tr h="192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cap="flat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6 239 382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1 714 871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164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863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F6DC1-9B31-BE4F-FD11-34B89D4E4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BF8C45-446A-B300-E72B-04B27DF3C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22" y="225882"/>
            <a:ext cx="11563295" cy="634733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+mn-lt"/>
              </a:rPr>
              <a:t>UKÁZKA demografických a kapacitních predikcí: potřebné navýšení počtu lůžek dlouhodobé ošetřovatelské péče pro </a:t>
            </a:r>
            <a:r>
              <a:rPr lang="cs-CZ" sz="2800" b="1" u="sng" dirty="0">
                <a:solidFill>
                  <a:srgbClr val="002060"/>
                </a:solidFill>
                <a:latin typeface="+mn-lt"/>
              </a:rPr>
              <a:t>období 2035 - 2040</a:t>
            </a:r>
            <a:endParaRPr lang="cs-CZ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A39342B-1C5E-CA85-24CF-C13C3F03342E}"/>
              </a:ext>
            </a:extLst>
          </p:cNvPr>
          <p:cNvSpPr txBox="1"/>
          <p:nvPr/>
        </p:nvSpPr>
        <p:spPr>
          <a:xfrm>
            <a:off x="244688" y="950917"/>
            <a:ext cx="8860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model Predikce potřeb lůžek a kapacit dlouhodobé péče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C86ED870-086C-BF25-9020-3CC6B21F606C}"/>
              </a:ext>
            </a:extLst>
          </p:cNvPr>
          <p:cNvGraphicFramePr>
            <a:graphicFrameLocks noGrp="1"/>
          </p:cNvGraphicFramePr>
          <p:nvPr/>
        </p:nvGraphicFramePr>
        <p:xfrm>
          <a:off x="180750" y="1301226"/>
          <a:ext cx="5046471" cy="4707498"/>
        </p:xfrm>
        <a:graphic>
          <a:graphicData uri="http://schemas.openxmlformats.org/drawingml/2006/table">
            <a:tbl>
              <a:tblPr firstRow="1" lastRow="1">
                <a:tableStyleId>{9D7B26C5-4107-4FEC-AEDC-1716B250A1EF}</a:tableStyleId>
              </a:tblPr>
              <a:tblGrid>
                <a:gridCol w="1690577">
                  <a:extLst>
                    <a:ext uri="{9D8B030D-6E8A-4147-A177-3AD203B41FA5}">
                      <a16:colId xmlns:a16="http://schemas.microsoft.com/office/drawing/2014/main" val="1142716826"/>
                    </a:ext>
                  </a:extLst>
                </a:gridCol>
                <a:gridCol w="595423">
                  <a:extLst>
                    <a:ext uri="{9D8B030D-6E8A-4147-A177-3AD203B41FA5}">
                      <a16:colId xmlns:a16="http://schemas.microsoft.com/office/drawing/2014/main" val="3007883156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54836868"/>
                    </a:ext>
                  </a:extLst>
                </a:gridCol>
                <a:gridCol w="595424">
                  <a:extLst>
                    <a:ext uri="{9D8B030D-6E8A-4147-A177-3AD203B41FA5}">
                      <a16:colId xmlns:a16="http://schemas.microsoft.com/office/drawing/2014/main" val="3992914724"/>
                    </a:ext>
                  </a:extLst>
                </a:gridCol>
                <a:gridCol w="754911">
                  <a:extLst>
                    <a:ext uri="{9D8B030D-6E8A-4147-A177-3AD203B41FA5}">
                      <a16:colId xmlns:a16="http://schemas.microsoft.com/office/drawing/2014/main" val="3853072879"/>
                    </a:ext>
                  </a:extLst>
                </a:gridCol>
                <a:gridCol w="804080">
                  <a:extLst>
                    <a:ext uri="{9D8B030D-6E8A-4147-A177-3AD203B41FA5}">
                      <a16:colId xmlns:a16="http://schemas.microsoft.com/office/drawing/2014/main" val="3714164963"/>
                    </a:ext>
                  </a:extLst>
                </a:gridCol>
              </a:tblGrid>
              <a:tr h="432000">
                <a:tc rowSpan="2"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Potřebné navýšení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Demografické projekce 2035-40 (75+)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cs-CZ" sz="16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cs-CZ" sz="16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cs-CZ" sz="16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441694"/>
                  </a:ext>
                </a:extLst>
              </a:tr>
              <a:tr h="432000">
                <a:tc vMerge="1">
                  <a:txBody>
                    <a:bodyPr/>
                    <a:lstStyle/>
                    <a:p>
                      <a:pPr algn="l" fontAlgn="b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u="none" strike="noStrike" dirty="0">
                          <a:effectLst/>
                        </a:rPr>
                        <a:t>9_9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u="none" strike="noStrike" dirty="0">
                          <a:effectLst/>
                        </a:rPr>
                        <a:t>9U9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9U7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u="none" strike="noStrike" dirty="0">
                          <a:effectLst/>
                        </a:rPr>
                        <a:t>7D8,7U8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815415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Hlavní město Praha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7620" marR="7620" marT="7620" marB="0" anchor="ctr"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285</a:t>
                      </a:r>
                    </a:p>
                  </a:txBody>
                  <a:tcPr marL="7620" marR="7620" marT="7620" marB="0" anchor="ctr"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419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341625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Středočeský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1334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334006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Jihočeský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361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389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531384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Plzeňský kraj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414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42335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Karlovarský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137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162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337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54750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Ústecký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682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285235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Liberecký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241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295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667437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Královéhradecký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232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454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00554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Pardubický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357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438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561028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Kraj Vysočina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434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37666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Jihomoravský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512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751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738553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Olomoucký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409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610337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Zlínský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307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375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622147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Moravskoslezský kraj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325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894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85928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CELKEM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1 842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5 096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432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7628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305399"/>
                  </a:ext>
                </a:extLst>
              </a:tr>
            </a:tbl>
          </a:graphicData>
        </a:graphic>
      </p:graphicFrame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8ED4F774-973E-E1B4-57CC-EB5581B79CDA}"/>
              </a:ext>
            </a:extLst>
          </p:cNvPr>
          <p:cNvGraphicFramePr>
            <a:graphicFrameLocks noGrp="1"/>
          </p:cNvGraphicFramePr>
          <p:nvPr/>
        </p:nvGraphicFramePr>
        <p:xfrm>
          <a:off x="5841457" y="1348996"/>
          <a:ext cx="3355894" cy="4707498"/>
        </p:xfrm>
        <a:graphic>
          <a:graphicData uri="http://schemas.openxmlformats.org/drawingml/2006/table">
            <a:tbl>
              <a:tblPr firstRow="1" lastRow="1">
                <a:tableStyleId>{9D7B26C5-4107-4FEC-AEDC-1716B250A1EF}</a:tableStyleId>
              </a:tblPr>
              <a:tblGrid>
                <a:gridCol w="595423">
                  <a:extLst>
                    <a:ext uri="{9D8B030D-6E8A-4147-A177-3AD203B41FA5}">
                      <a16:colId xmlns:a16="http://schemas.microsoft.com/office/drawing/2014/main" val="3983118699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2338339541"/>
                    </a:ext>
                  </a:extLst>
                </a:gridCol>
                <a:gridCol w="595424">
                  <a:extLst>
                    <a:ext uri="{9D8B030D-6E8A-4147-A177-3AD203B41FA5}">
                      <a16:colId xmlns:a16="http://schemas.microsoft.com/office/drawing/2014/main" val="935839854"/>
                    </a:ext>
                  </a:extLst>
                </a:gridCol>
                <a:gridCol w="754911">
                  <a:extLst>
                    <a:ext uri="{9D8B030D-6E8A-4147-A177-3AD203B41FA5}">
                      <a16:colId xmlns:a16="http://schemas.microsoft.com/office/drawing/2014/main" val="2317937948"/>
                    </a:ext>
                  </a:extLst>
                </a:gridCol>
                <a:gridCol w="804080">
                  <a:extLst>
                    <a:ext uri="{9D8B030D-6E8A-4147-A177-3AD203B41FA5}">
                      <a16:colId xmlns:a16="http://schemas.microsoft.com/office/drawing/2014/main" val="1082762138"/>
                    </a:ext>
                  </a:extLst>
                </a:gridCol>
              </a:tblGrid>
              <a:tr h="432000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Potřebné navýšení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Kapacitní modely predikce </a:t>
                      </a:r>
                      <a:r>
                        <a:rPr lang="cs-CZ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2035-40 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cs-CZ" sz="16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cs-CZ" sz="16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cs-CZ" sz="16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11095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u="none" strike="noStrike" dirty="0">
                          <a:effectLst/>
                        </a:rPr>
                        <a:t>9_9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u="none" strike="noStrike" dirty="0">
                          <a:effectLst/>
                        </a:rPr>
                        <a:t>9U9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9U7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u="none" strike="noStrike" dirty="0">
                          <a:effectLst/>
                        </a:rPr>
                        <a:t>7D8,7U8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824962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</a:p>
                  </a:txBody>
                  <a:tcPr marL="7620" marR="7620" marT="7620" marB="0" anchor="ctr"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 </a:t>
                      </a:r>
                    </a:p>
                  </a:txBody>
                  <a:tcPr marL="7620" marR="7620" marT="7620" marB="0" anchor="ctr"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147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7111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166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632575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127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995559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123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335621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39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282515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165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82508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67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702854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86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85827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72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080623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128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182970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 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256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792573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166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376280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116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728708"/>
                  </a:ext>
                </a:extLst>
              </a:tr>
              <a:tr h="24696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222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98818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387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1 430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</a:t>
                      </a:r>
                    </a:p>
                  </a:txBody>
                  <a:tcPr marL="7620" marR="7620" marT="7620" marB="0" anchor="ctr"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1 878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083023"/>
                  </a:ext>
                </a:extLst>
              </a:tr>
            </a:tbl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08E3918F-D588-FDF2-4F36-F7125F767BEA}"/>
              </a:ext>
            </a:extLst>
          </p:cNvPr>
          <p:cNvSpPr txBox="1"/>
          <p:nvPr/>
        </p:nvSpPr>
        <p:spPr>
          <a:xfrm>
            <a:off x="4603990" y="3312296"/>
            <a:ext cx="1860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ACBB882-EB1B-4442-8EB5-B02D0BEFC64F}"/>
              </a:ext>
            </a:extLst>
          </p:cNvPr>
          <p:cNvSpPr txBox="1"/>
          <p:nvPr/>
        </p:nvSpPr>
        <p:spPr>
          <a:xfrm>
            <a:off x="8495580" y="3307234"/>
            <a:ext cx="1860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D39D5FE-8811-468E-F90F-69E05C276435}"/>
              </a:ext>
            </a:extLst>
          </p:cNvPr>
          <p:cNvSpPr txBox="1"/>
          <p:nvPr/>
        </p:nvSpPr>
        <p:spPr>
          <a:xfrm>
            <a:off x="9707533" y="2845569"/>
            <a:ext cx="2360789" cy="193899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Celkové potřebné navýšení minimálně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+ 9 500 lůžek </a:t>
            </a:r>
          </a:p>
        </p:txBody>
      </p:sp>
    </p:spTree>
    <p:extLst>
      <p:ext uri="{BB962C8B-B14F-4D97-AF65-F5344CB8AC3E}">
        <p14:creationId xmlns:p14="http://schemas.microsoft.com/office/powerpoint/2010/main" val="1799931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1A277-B399-675C-414C-630B1EFB7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0D2D44-C2D7-120D-A372-7B6D312C6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07" y="208912"/>
            <a:ext cx="11081209" cy="548748"/>
          </a:xfrm>
        </p:spPr>
        <p:txBody>
          <a:bodyPr>
            <a:normAutofit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+mn-lt"/>
              </a:rPr>
              <a:t>Nejtěžší úkol čeká porodnictví a neonatologii 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53C8087-C0D2-9404-9B8F-E616952DB31A}"/>
              </a:ext>
            </a:extLst>
          </p:cNvPr>
          <p:cNvSpPr txBox="1"/>
          <p:nvPr/>
        </p:nvSpPr>
        <p:spPr>
          <a:xfrm>
            <a:off x="156807" y="5471707"/>
            <a:ext cx="4999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Základní prenatální péče -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první linie péče o těhotnou ženu </a:t>
            </a: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FFC22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 37+0 týdne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těhotenství.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4D1251D6-A19D-3A79-0608-CC6E705C6C76}"/>
              </a:ext>
            </a:extLst>
          </p:cNvPr>
          <p:cNvSpPr txBox="1"/>
          <p:nvPr/>
        </p:nvSpPr>
        <p:spPr>
          <a:xfrm>
            <a:off x="157200" y="4412185"/>
            <a:ext cx="46407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PCIP navazuje </a:t>
            </a: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intermediární péče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v PCIMP, které centralizují předčasné porody </a:t>
            </a: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0B73B5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od 32+0 do 36+6 týdne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těhotenství. Tvoří v systému perinatologické péče nezastupitelnou část sítě poskytovatelů zdravotních služeb v oboru perinatologie.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E79EC020-2DF3-9CD8-2A13-DCF0C51769F4}"/>
              </a:ext>
            </a:extLst>
          </p:cNvPr>
          <p:cNvSpPr txBox="1"/>
          <p:nvPr/>
        </p:nvSpPr>
        <p:spPr>
          <a:xfrm>
            <a:off x="156807" y="3167997"/>
            <a:ext cx="51410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Perinatologická centra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zajišťují nepřetržitou vysoce specializovanou péči v oborech gynekologie a porodnictví a neonatologie.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Soustředí se na centralizaci porodů </a:t>
            </a: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E5097F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do 31+6 týdne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těhotenství, koncentraci závažných těhotenských komplikací a patologií, na vrozené vady diagnostikované prenatálně a další život ohrožující stavy těhotné ženy nebo plodu.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3A8C39BD-1673-6336-D473-7CAEEAD67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0955" y="1201763"/>
            <a:ext cx="6440703" cy="4500776"/>
          </a:xfrm>
          <a:prstGeom prst="rect">
            <a:avLst/>
          </a:prstGeom>
        </p:spPr>
      </p:pic>
      <p:sp>
        <p:nvSpPr>
          <p:cNvPr id="18" name="Nadpis 1">
            <a:extLst>
              <a:ext uri="{FF2B5EF4-FFF2-40B4-BE49-F238E27FC236}">
                <a16:creationId xmlns:a16="http://schemas.microsoft.com/office/drawing/2014/main" id="{C39058F1-70A4-11B1-2D6B-23492295CDC2}"/>
              </a:ext>
            </a:extLst>
          </p:cNvPr>
          <p:cNvSpPr txBox="1">
            <a:spLocks/>
          </p:cNvSpPr>
          <p:nvPr/>
        </p:nvSpPr>
        <p:spPr>
          <a:xfrm>
            <a:off x="6257234" y="1077260"/>
            <a:ext cx="5513891" cy="686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rgbClr val="E5097F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Zajištění geografické a časové dostupnosti péče: rozmístění perinatologických center a porodnic základní úrovně, 2024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B6631F7-E376-ED24-27AD-9908BBBABEEE}"/>
              </a:ext>
            </a:extLst>
          </p:cNvPr>
          <p:cNvSpPr txBox="1">
            <a:spLocks noChangeAspect="1"/>
          </p:cNvSpPr>
          <p:nvPr/>
        </p:nvSpPr>
        <p:spPr>
          <a:xfrm>
            <a:off x="7737230" y="5934049"/>
            <a:ext cx="4033895" cy="52322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https://www.nzip.cz/nrrz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ovnoramenný trojúhelník 22">
            <a:extLst>
              <a:ext uri="{FF2B5EF4-FFF2-40B4-BE49-F238E27FC236}">
                <a16:creationId xmlns:a16="http://schemas.microsoft.com/office/drawing/2014/main" id="{853D83BA-94CB-F13A-84ED-73992B5B795F}"/>
              </a:ext>
            </a:extLst>
          </p:cNvPr>
          <p:cNvSpPr>
            <a:spLocks/>
          </p:cNvSpPr>
          <p:nvPr/>
        </p:nvSpPr>
        <p:spPr>
          <a:xfrm>
            <a:off x="2405506" y="1011255"/>
            <a:ext cx="2110807" cy="1730162"/>
          </a:xfrm>
          <a:prstGeom prst="triangle">
            <a:avLst/>
          </a:prstGeom>
          <a:solidFill>
            <a:srgbClr val="FFC22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Obrázek 23" descr="Obsah obrázku silueta, ilustrace, umění&#10;&#10;Popis byl vytvořen automaticky">
            <a:extLst>
              <a:ext uri="{FF2B5EF4-FFF2-40B4-BE49-F238E27FC236}">
                <a16:creationId xmlns:a16="http://schemas.microsoft.com/office/drawing/2014/main" id="{A5E5C291-6313-EC14-02C9-5B30579C7C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1" t="74100" r="65463" b="3464"/>
          <a:stretch/>
        </p:blipFill>
        <p:spPr>
          <a:xfrm>
            <a:off x="420875" y="770442"/>
            <a:ext cx="1816640" cy="2060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" name="Rovnoramenný trojúhelník 24">
            <a:extLst>
              <a:ext uri="{FF2B5EF4-FFF2-40B4-BE49-F238E27FC236}">
                <a16:creationId xmlns:a16="http://schemas.microsoft.com/office/drawing/2014/main" id="{750E161E-5A5D-2F72-3D51-A7FAC5EF2439}"/>
              </a:ext>
            </a:extLst>
          </p:cNvPr>
          <p:cNvSpPr>
            <a:spLocks/>
          </p:cNvSpPr>
          <p:nvPr/>
        </p:nvSpPr>
        <p:spPr>
          <a:xfrm>
            <a:off x="2689999" y="1011255"/>
            <a:ext cx="1545997" cy="1269226"/>
          </a:xfrm>
          <a:prstGeom prst="triangle">
            <a:avLst/>
          </a:prstGeom>
          <a:solidFill>
            <a:srgbClr val="0B73B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ovnoramenný trojúhelník 25">
            <a:extLst>
              <a:ext uri="{FF2B5EF4-FFF2-40B4-BE49-F238E27FC236}">
                <a16:creationId xmlns:a16="http://schemas.microsoft.com/office/drawing/2014/main" id="{CFB88CAE-D528-E0BD-DCCD-EFDC8F28BDB2}"/>
              </a:ext>
            </a:extLst>
          </p:cNvPr>
          <p:cNvSpPr>
            <a:spLocks/>
          </p:cNvSpPr>
          <p:nvPr/>
        </p:nvSpPr>
        <p:spPr>
          <a:xfrm>
            <a:off x="2985365" y="1011256"/>
            <a:ext cx="951087" cy="766356"/>
          </a:xfrm>
          <a:prstGeom prst="triangle">
            <a:avLst/>
          </a:prstGeom>
          <a:solidFill>
            <a:srgbClr val="F856A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ovéPole 9">
            <a:extLst>
              <a:ext uri="{FF2B5EF4-FFF2-40B4-BE49-F238E27FC236}">
                <a16:creationId xmlns:a16="http://schemas.microsoft.com/office/drawing/2014/main" id="{A568CE82-2EF9-EBD9-7895-954D8D7CD6C0}"/>
              </a:ext>
            </a:extLst>
          </p:cNvPr>
          <p:cNvSpPr txBox="1"/>
          <p:nvPr/>
        </p:nvSpPr>
        <p:spPr>
          <a:xfrm>
            <a:off x="3171638" y="1359895"/>
            <a:ext cx="603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PCIP</a:t>
            </a:r>
          </a:p>
        </p:txBody>
      </p:sp>
      <p:sp>
        <p:nvSpPr>
          <p:cNvPr id="28" name="TextovéPole 11">
            <a:extLst>
              <a:ext uri="{FF2B5EF4-FFF2-40B4-BE49-F238E27FC236}">
                <a16:creationId xmlns:a16="http://schemas.microsoft.com/office/drawing/2014/main" id="{0837A41F-ED8B-910B-D7DA-79C64C14CBF0}"/>
              </a:ext>
            </a:extLst>
          </p:cNvPr>
          <p:cNvSpPr txBox="1"/>
          <p:nvPr/>
        </p:nvSpPr>
        <p:spPr>
          <a:xfrm>
            <a:off x="3085926" y="1874477"/>
            <a:ext cx="850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PCIMP</a:t>
            </a:r>
          </a:p>
        </p:txBody>
      </p:sp>
      <p:sp>
        <p:nvSpPr>
          <p:cNvPr id="29" name="TextovéPole 12">
            <a:extLst>
              <a:ext uri="{FF2B5EF4-FFF2-40B4-BE49-F238E27FC236}">
                <a16:creationId xmlns:a16="http://schemas.microsoft.com/office/drawing/2014/main" id="{53759E4E-D6A7-C80A-499A-C51315ADF6AB}"/>
              </a:ext>
            </a:extLst>
          </p:cNvPr>
          <p:cNvSpPr txBox="1"/>
          <p:nvPr/>
        </p:nvSpPr>
        <p:spPr>
          <a:xfrm>
            <a:off x="2689999" y="2341672"/>
            <a:ext cx="1628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FFC22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Základní úroveň</a:t>
            </a:r>
          </a:p>
        </p:txBody>
      </p:sp>
    </p:spTree>
    <p:extLst>
      <p:ext uri="{BB962C8B-B14F-4D97-AF65-F5344CB8AC3E}">
        <p14:creationId xmlns:p14="http://schemas.microsoft.com/office/powerpoint/2010/main" val="4069810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C0B3C-18C3-D26D-F438-D5CAD9438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6">
            <a:extLst>
              <a:ext uri="{FF2B5EF4-FFF2-40B4-BE49-F238E27FC236}">
                <a16:creationId xmlns:a16="http://schemas.microsoft.com/office/drawing/2014/main" id="{54EBC392-F831-C39F-691E-8E7112FAC9D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57558" y="653725"/>
            <a:ext cx="4841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ČSÚ - Projekce obyvatelstva České republiky - 2023 – 2100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Střední varianta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B23E5DD3-3E58-D875-F047-D47073506C5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098948" y="637611"/>
            <a:ext cx="6063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ttps://www.czso.cz/csu/czso/projekce-obyvatelstva-ceske-republiky-20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23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-2100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16019BAA-8F3E-A8E0-2C3B-F78F063AA10D}"/>
              </a:ext>
            </a:extLst>
          </p:cNvPr>
          <p:cNvSpPr txBox="1"/>
          <p:nvPr/>
        </p:nvSpPr>
        <p:spPr>
          <a:xfrm>
            <a:off x="5098948" y="1063495"/>
            <a:ext cx="696847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Podle střední varianty bez zohlednění migrace Projekce obyvatelstva  ČSÚ z roku 2023 klesne počet živě narozených pod 80 tisíc v roce 2060.</a:t>
            </a:r>
          </a:p>
        </p:txBody>
      </p:sp>
      <p:sp>
        <p:nvSpPr>
          <p:cNvPr id="22" name="Nadpis 17">
            <a:extLst>
              <a:ext uri="{FF2B5EF4-FFF2-40B4-BE49-F238E27FC236}">
                <a16:creationId xmlns:a16="http://schemas.microsoft.com/office/drawing/2014/main" id="{F85C868D-DA53-2C07-B7AF-ACCD8D2A0168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72591" y="160258"/>
            <a:ext cx="10515600" cy="5383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rgbClr val="E5097F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Počet živě narozených v ČR a predikované počty od roku 2023 do roku 2069</a:t>
            </a:r>
          </a:p>
        </p:txBody>
      </p:sp>
      <p:graphicFrame>
        <p:nvGraphicFramePr>
          <p:cNvPr id="23" name="Graf 22">
            <a:extLst>
              <a:ext uri="{FF2B5EF4-FFF2-40B4-BE49-F238E27FC236}">
                <a16:creationId xmlns:a16="http://schemas.microsoft.com/office/drawing/2014/main" id="{A9122C6D-C19E-70B4-472F-1705CABEAF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511746"/>
              </p:ext>
            </p:extLst>
          </p:nvPr>
        </p:nvGraphicFramePr>
        <p:xfrm>
          <a:off x="346289" y="1636966"/>
          <a:ext cx="11499421" cy="518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TextovéPole 23">
            <a:extLst>
              <a:ext uri="{FF2B5EF4-FFF2-40B4-BE49-F238E27FC236}">
                <a16:creationId xmlns:a16="http://schemas.microsoft.com/office/drawing/2014/main" id="{810927E9-BA4E-3453-C1F9-493C75797C2F}"/>
              </a:ext>
            </a:extLst>
          </p:cNvPr>
          <p:cNvSpPr txBox="1"/>
          <p:nvPr/>
        </p:nvSpPr>
        <p:spPr>
          <a:xfrm>
            <a:off x="10106399" y="4016074"/>
            <a:ext cx="2370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 tisíc narozených</a:t>
            </a:r>
          </a:p>
        </p:txBody>
      </p:sp>
    </p:spTree>
    <p:extLst>
      <p:ext uri="{BB962C8B-B14F-4D97-AF65-F5344CB8AC3E}">
        <p14:creationId xmlns:p14="http://schemas.microsoft.com/office/powerpoint/2010/main" val="2541441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1">
            <a:extLst>
              <a:ext uri="{FF2B5EF4-FFF2-40B4-BE49-F238E27FC236}">
                <a16:creationId xmlns:a16="http://schemas.microsoft.com/office/drawing/2014/main" id="{FACFC574-7C80-5AD2-7028-FC95ABB737E1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30289" y="1086815"/>
            <a:ext cx="11374784" cy="5015953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Celkový počet porodů 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Celkový počet porodů (zdroj: NRHZS)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císařských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císařských řezů (Zdroj: NRHZS)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spontánních vaginálních porodů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vaginálních porodů s použitím porodnických kleští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vaginálních porodů s použitím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vakuumextrakce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vaginálních porodů (Zdroj: NRHZS)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indukovaných porodů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epiziotomií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Porodní poranění – děložního čípku, hrdla, hráze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porodů koncem pánevním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vaginálních porodů koncem pánevním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porodů podle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Robsonovy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mezinárodní klasifikace (zdroj: NRRZ) 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ultrazvukových vyšetření rodiček (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Zdroj:NRRZ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ultrazvukových vyšetření rodiček (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Zdroj:NRHZS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císařských řezů v celkové anestezii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císařských řezů v celkové anestezii (Zdroj: NRHZS)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císařských řezů v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epiduální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či spinální anestezii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císařských řezů v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epiduální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či spinální anestezii (Zdroj: NRHZS)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vaginálních porodů v epidurální či spinální analgezii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vaginálních porodů v epidurální či spinální analgezii (Zdroj: NRHZS)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rodiček s hypertenzí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rodiček s hypertenzí (Zdroj: NRHZS)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rodiček s diabetem diagnostikovaným před těhotenstvím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rodiček s diabetem diagnostikovaným před těhotenstvím (Zdroj: NRHZS)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rodiček s diabetem diagnostikovaným během těhotenství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 rodiček s diabetem diagnostikovaným během těhotenství (Zdroj: NRHZS)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Transfuze v šestinedělí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Transfuze v šestinedělí (Zdroj: NRHZS)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Sutura ruptury či nástřihu hráze (Zdroj: NRHZS)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Narození podle porodní hmotnosti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Narození podle způsobu porodu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Narození podle výživy při propuštění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Narození podle výživy při propuštění, způsobu porodu a porodní hmotnosti (zdroj: NRRZ)</a:t>
            </a:r>
          </a:p>
          <a:p>
            <a:pPr marL="514350" marR="0" lvl="0" indent="-5143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Výkony zdravotní péče vykázané v rámci veřejného zdravotního pojištění (Zdroj: NRHZS)</a:t>
            </a:r>
          </a:p>
          <a:p>
            <a:pPr marL="22860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1C63F6FA-CB4B-F670-915E-BB0E139D7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06484"/>
            <a:ext cx="11919409" cy="548748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+mn-lt"/>
              </a:rPr>
              <a:t>Kompletní seznam parametrů z oblasti </a:t>
            </a:r>
            <a:r>
              <a:rPr lang="cs-CZ" sz="2800" b="1" dirty="0" err="1">
                <a:solidFill>
                  <a:srgbClr val="002060"/>
                </a:solidFill>
                <a:latin typeface="+mn-lt"/>
              </a:rPr>
              <a:t>perinatologie</a:t>
            </a:r>
            <a:r>
              <a:rPr lang="cs-CZ" sz="2800" b="1" dirty="0">
                <a:solidFill>
                  <a:srgbClr val="002060"/>
                </a:solidFill>
                <a:latin typeface="+mn-lt"/>
              </a:rPr>
              <a:t> na úroveň porodnic: </a:t>
            </a:r>
            <a:br>
              <a:rPr lang="cs-CZ" sz="2800" b="1" dirty="0">
                <a:solidFill>
                  <a:srgbClr val="002060"/>
                </a:solidFill>
                <a:latin typeface="+mn-lt"/>
              </a:rPr>
            </a:br>
            <a:r>
              <a:rPr lang="cs-CZ" sz="2800" b="1" dirty="0">
                <a:solidFill>
                  <a:srgbClr val="002060"/>
                </a:solidFill>
                <a:latin typeface="+mn-lt"/>
              </a:rPr>
              <a:t>publikováno na NZIP.CZ</a:t>
            </a:r>
          </a:p>
        </p:txBody>
      </p:sp>
    </p:spTree>
    <p:extLst>
      <p:ext uri="{BB962C8B-B14F-4D97-AF65-F5344CB8AC3E}">
        <p14:creationId xmlns:p14="http://schemas.microsoft.com/office/powerpoint/2010/main" val="20802792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Nadpis 3">
            <a:extLst>
              <a:ext uri="{FF2B5EF4-FFF2-40B4-BE49-F238E27FC236}">
                <a16:creationId xmlns:a16="http://schemas.microsoft.com/office/drawing/2014/main" id="{334A696E-57CE-9595-2728-1D8AC527A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46232"/>
            <a:ext cx="11081209" cy="548748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+mn-lt"/>
              </a:rPr>
              <a:t>Ukázka publikovaných dat </a:t>
            </a:r>
            <a:br>
              <a:rPr lang="cs-CZ" sz="2800" b="1" dirty="0">
                <a:solidFill>
                  <a:srgbClr val="002060"/>
                </a:solidFill>
                <a:latin typeface="+mn-lt"/>
              </a:rPr>
            </a:br>
            <a:r>
              <a:rPr lang="cs-CZ" sz="2800" b="1" dirty="0">
                <a:solidFill>
                  <a:srgbClr val="002060"/>
                </a:solidFill>
                <a:latin typeface="+mn-lt"/>
              </a:rPr>
              <a:t>Počet porodů celkem dle jednotlivých porodnic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D0D24263-CDE7-1946-8176-7A5C0E21A137}"/>
              </a:ext>
            </a:extLst>
          </p:cNvPr>
          <p:cNvSpPr txBox="1"/>
          <p:nvPr/>
        </p:nvSpPr>
        <p:spPr>
          <a:xfrm>
            <a:off x="10995773" y="237600"/>
            <a:ext cx="923636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</a:t>
            </a:r>
          </a:p>
        </p:txBody>
      </p:sp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6D0CD171-D053-6772-3A07-F303F2BB2746}"/>
              </a:ext>
            </a:extLst>
          </p:cNvPr>
          <p:cNvGraphicFramePr/>
          <p:nvPr/>
        </p:nvGraphicFramePr>
        <p:xfrm>
          <a:off x="102637" y="1042872"/>
          <a:ext cx="12017827" cy="5815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EDC9D005-2982-D8A2-17DE-798C66F14F26}"/>
              </a:ext>
            </a:extLst>
          </p:cNvPr>
          <p:cNvSpPr txBox="1"/>
          <p:nvPr/>
        </p:nvSpPr>
        <p:spPr>
          <a:xfrm>
            <a:off x="10520219" y="4664362"/>
            <a:ext cx="2417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4137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600 porodů</a:t>
            </a:r>
          </a:p>
        </p:txBody>
      </p:sp>
      <p:sp>
        <p:nvSpPr>
          <p:cNvPr id="6" name="TextovéPole 1">
            <a:extLst>
              <a:ext uri="{FF2B5EF4-FFF2-40B4-BE49-F238E27FC236}">
                <a16:creationId xmlns:a16="http://schemas.microsoft.com/office/drawing/2014/main" id="{6F18DAEB-17EF-7974-9AC9-B438DA139CCC}"/>
              </a:ext>
            </a:extLst>
          </p:cNvPr>
          <p:cNvSpPr txBox="1"/>
          <p:nvPr/>
        </p:nvSpPr>
        <p:spPr>
          <a:xfrm>
            <a:off x="272591" y="797561"/>
            <a:ext cx="4315722" cy="49062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4137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82 405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4137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4137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9237451-7519-6938-113B-173767663670}"/>
              </a:ext>
            </a:extLst>
          </p:cNvPr>
          <p:cNvSpPr txBox="1"/>
          <p:nvPr/>
        </p:nvSpPr>
        <p:spPr>
          <a:xfrm>
            <a:off x="6634682" y="1491737"/>
            <a:ext cx="5094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Porodnice: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Prachatice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ukončeno k 31. srpnu 2025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Rychnov nad Kněžnou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ukončeno k 31. 12. 2025</a:t>
            </a:r>
          </a:p>
        </p:txBody>
      </p:sp>
    </p:spTree>
    <p:extLst>
      <p:ext uri="{BB962C8B-B14F-4D97-AF65-F5344CB8AC3E}">
        <p14:creationId xmlns:p14="http://schemas.microsoft.com/office/powerpoint/2010/main" val="1484820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6AEE56AA-0980-BFE7-1069-05A05CBFB75C}"/>
              </a:ext>
            </a:extLst>
          </p:cNvPr>
          <p:cNvGraphicFramePr/>
          <p:nvPr/>
        </p:nvGraphicFramePr>
        <p:xfrm>
          <a:off x="102637" y="1042872"/>
          <a:ext cx="12017827" cy="5815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Nadpis 3">
            <a:extLst>
              <a:ext uri="{FF2B5EF4-FFF2-40B4-BE49-F238E27FC236}">
                <a16:creationId xmlns:a16="http://schemas.microsoft.com/office/drawing/2014/main" id="{334A696E-57CE-9595-2728-1D8AC527A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88962"/>
            <a:ext cx="11081209" cy="548748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+mn-lt"/>
              </a:rPr>
              <a:t>Ukázka publikovaných dat </a:t>
            </a:r>
            <a:br>
              <a:rPr lang="cs-CZ" sz="2800" b="1" dirty="0">
                <a:solidFill>
                  <a:srgbClr val="002060"/>
                </a:solidFill>
                <a:latin typeface="+mn-lt"/>
              </a:rPr>
            </a:br>
            <a:r>
              <a:rPr lang="cs-CZ" sz="2800" b="1" dirty="0">
                <a:solidFill>
                  <a:srgbClr val="002060"/>
                </a:solidFill>
                <a:latin typeface="+mn-lt"/>
              </a:rPr>
              <a:t>Podíl porodů císařským řezem u „nízkorizikových“ rodiček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D0D24263-CDE7-1946-8176-7A5C0E21A137}"/>
              </a:ext>
            </a:extLst>
          </p:cNvPr>
          <p:cNvSpPr txBox="1"/>
          <p:nvPr/>
        </p:nvSpPr>
        <p:spPr>
          <a:xfrm>
            <a:off x="10995773" y="237600"/>
            <a:ext cx="923636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C1A8282B-79FC-3ADA-880E-2505E4A74EF7}"/>
              </a:ext>
            </a:extLst>
          </p:cNvPr>
          <p:cNvSpPr txBox="1"/>
          <p:nvPr/>
        </p:nvSpPr>
        <p:spPr>
          <a:xfrm>
            <a:off x="9670473" y="2828178"/>
            <a:ext cx="2417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4137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Průměr ČR = 34,0 %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CD5F8AF-364E-E123-D503-9F872D633E9D}"/>
              </a:ext>
            </a:extLst>
          </p:cNvPr>
          <p:cNvSpPr txBox="1"/>
          <p:nvPr/>
        </p:nvSpPr>
        <p:spPr>
          <a:xfrm>
            <a:off x="6005565" y="1288183"/>
            <a:ext cx="5823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„Nízkoriziková“ je žena ve věku 20–35 let, bez SC v anamnéze, jednočetné těhotenství bez uvedené komplikace na Zprávě o rodičce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AF744CA-31D2-258B-912C-FA998C954BB2}"/>
              </a:ext>
            </a:extLst>
          </p:cNvPr>
          <p:cNvSpPr txBox="1"/>
          <p:nvPr/>
        </p:nvSpPr>
        <p:spPr>
          <a:xfrm>
            <a:off x="272591" y="911861"/>
            <a:ext cx="4315722" cy="49062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4137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7 532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4137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4137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1563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8FEF8-3DA7-805D-8B03-E98C953EF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3BD9CC69-F650-B35E-046D-E74EB9D7C08C}"/>
              </a:ext>
            </a:extLst>
          </p:cNvPr>
          <p:cNvSpPr txBox="1">
            <a:spLocks/>
          </p:cNvSpPr>
          <p:nvPr/>
        </p:nvSpPr>
        <p:spPr>
          <a:xfrm>
            <a:off x="132080" y="108532"/>
            <a:ext cx="11805920" cy="66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Ukázky konkrétních datových výstupů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8281400-B199-F1A7-85EE-4DB081F8612A}"/>
              </a:ext>
            </a:extLst>
          </p:cNvPr>
          <p:cNvSpPr txBox="1"/>
          <p:nvPr/>
        </p:nvSpPr>
        <p:spPr>
          <a:xfrm>
            <a:off x="1743065" y="934082"/>
            <a:ext cx="1742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</a:t>
            </a:r>
          </a:p>
        </p:txBody>
      </p:sp>
      <p:pic>
        <p:nvPicPr>
          <p:cNvPr id="4" name="Obrázek 3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B0734106-5270-8D0E-8DD0-07A97D53448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11265" y="965481"/>
            <a:ext cx="725760" cy="72576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155CD218-BA1D-65F7-6D9D-90B717E59D27}"/>
              </a:ext>
            </a:extLst>
          </p:cNvPr>
          <p:cNvSpPr txBox="1"/>
          <p:nvPr/>
        </p:nvSpPr>
        <p:spPr>
          <a:xfrm>
            <a:off x="3916888" y="863386"/>
            <a:ext cx="69694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Regionální heterogenity, slabá místa v dostupnosti péče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B1B9F1F-3D8B-C78B-5EF3-A008FCFE5514}"/>
              </a:ext>
            </a:extLst>
          </p:cNvPr>
          <p:cNvSpPr txBox="1"/>
          <p:nvPr/>
        </p:nvSpPr>
        <p:spPr>
          <a:xfrm>
            <a:off x="2648688" y="2383215"/>
            <a:ext cx="1742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2.</a:t>
            </a:r>
          </a:p>
        </p:txBody>
      </p:sp>
      <p:pic>
        <p:nvPicPr>
          <p:cNvPr id="11" name="Obrázek 10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A15C4B71-78C9-5AD9-3E5F-AB4F8372348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16888" y="2414614"/>
            <a:ext cx="725760" cy="725760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136CCA58-DBA8-143E-9F8F-F5988D648E00}"/>
              </a:ext>
            </a:extLst>
          </p:cNvPr>
          <p:cNvSpPr txBox="1"/>
          <p:nvPr/>
        </p:nvSpPr>
        <p:spPr>
          <a:xfrm>
            <a:off x="4459140" y="5587373"/>
            <a:ext cx="15052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4.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22BD010-090E-1959-DBB3-010D333D0EA0}"/>
              </a:ext>
            </a:extLst>
          </p:cNvPr>
          <p:cNvSpPr txBox="1"/>
          <p:nvPr/>
        </p:nvSpPr>
        <p:spPr>
          <a:xfrm>
            <a:off x="4733104" y="2291839"/>
            <a:ext cx="72262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Predikce potřeb, náklady dle segmentů péče, kriticky ohrožené kapacity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01A136A-BBE8-E6DD-A181-69086417BCFA}"/>
              </a:ext>
            </a:extLst>
          </p:cNvPr>
          <p:cNvSpPr txBox="1"/>
          <p:nvPr/>
        </p:nvSpPr>
        <p:spPr>
          <a:xfrm>
            <a:off x="6382276" y="5418095"/>
            <a:ext cx="57858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Výkon poskytovatelů, stav centralizace specializované péče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61DF9223-738E-760E-CD2A-265EEF278EC4}"/>
              </a:ext>
            </a:extLst>
          </p:cNvPr>
          <p:cNvSpPr txBox="1"/>
          <p:nvPr/>
        </p:nvSpPr>
        <p:spPr>
          <a:xfrm rot="3467900">
            <a:off x="-798732" y="3999094"/>
            <a:ext cx="540420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https://www.nzip.cz/dohodovaci-rizeni</a:t>
            </a:r>
          </a:p>
        </p:txBody>
      </p:sp>
      <p:pic>
        <p:nvPicPr>
          <p:cNvPr id="3" name="Obrázek 2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53177D54-D629-1B8A-C4CD-D45FB944991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0321" y="5593824"/>
            <a:ext cx="725760" cy="725760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B7762917-27A6-77CB-EABF-79A48DD0056A}"/>
              </a:ext>
            </a:extLst>
          </p:cNvPr>
          <p:cNvSpPr txBox="1"/>
          <p:nvPr/>
        </p:nvSpPr>
        <p:spPr>
          <a:xfrm>
            <a:off x="3485905" y="3954492"/>
            <a:ext cx="1742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3.</a:t>
            </a:r>
          </a:p>
        </p:txBody>
      </p:sp>
      <p:pic>
        <p:nvPicPr>
          <p:cNvPr id="14" name="Obrázek 13" descr="Obsah obrázku zbraň, kruh, šipka&#10;&#10;Popis byl vytvořen automaticky">
            <a:extLst>
              <a:ext uri="{FF2B5EF4-FFF2-40B4-BE49-F238E27FC236}">
                <a16:creationId xmlns:a16="http://schemas.microsoft.com/office/drawing/2014/main" id="{F5E456DC-B0B1-C3C7-F29D-2911DEE5F46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EEEE"/>
              </a:clrFrom>
              <a:clrTo>
                <a:srgbClr val="EF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54105" y="3985891"/>
            <a:ext cx="725760" cy="725760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569BD64A-FC21-5D9E-6B59-8D95BF0F8F31}"/>
              </a:ext>
            </a:extLst>
          </p:cNvPr>
          <p:cNvSpPr txBox="1"/>
          <p:nvPr/>
        </p:nvSpPr>
        <p:spPr>
          <a:xfrm>
            <a:off x="5570321" y="3767103"/>
            <a:ext cx="61460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Data k nezbytné restrukturalizaci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 k posílení organizace péče</a:t>
            </a:r>
          </a:p>
        </p:txBody>
      </p:sp>
    </p:spTree>
    <p:extLst>
      <p:ext uri="{BB962C8B-B14F-4D97-AF65-F5344CB8AC3E}">
        <p14:creationId xmlns:p14="http://schemas.microsoft.com/office/powerpoint/2010/main" val="37696768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89E39-58A3-67CD-4074-D227DCB4D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2116A-D0B8-B2E1-688F-106B29C40972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72591" y="211631"/>
            <a:ext cx="11535409" cy="538364"/>
          </a:xfrm>
        </p:spPr>
        <p:txBody>
          <a:bodyPr/>
          <a:lstStyle/>
          <a:p>
            <a:r>
              <a:rPr lang="cs-CZ" cap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Otevřená data o vykázaných výkonech dle nemocnic</a:t>
            </a:r>
          </a:p>
        </p:txBody>
      </p:sp>
      <p:pic>
        <p:nvPicPr>
          <p:cNvPr id="5" name="table">
            <a:extLst>
              <a:ext uri="{FF2B5EF4-FFF2-40B4-BE49-F238E27FC236}">
                <a16:creationId xmlns:a16="http://schemas.microsoft.com/office/drawing/2014/main" id="{C5EA093E-46D2-8C69-A8D7-D707A9F62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00" y="933540"/>
            <a:ext cx="11448000" cy="2837520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6D81402E-CC5A-110B-D7AA-184818FE0BCF}"/>
              </a:ext>
            </a:extLst>
          </p:cNvPr>
          <p:cNvSpPr txBox="1">
            <a:spLocks/>
          </p:cNvSpPr>
          <p:nvPr/>
        </p:nvSpPr>
        <p:spPr>
          <a:xfrm>
            <a:off x="284591" y="4544586"/>
            <a:ext cx="11397554" cy="1474712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cs-CZ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ovéPole 3">
            <a:extLst>
              <a:ext uri="{FF2B5EF4-FFF2-40B4-BE49-F238E27FC236}">
                <a16:creationId xmlns:a16="http://schemas.microsoft.com/office/drawing/2014/main" id="{417D354C-BD8C-AC6B-AAB1-716B9DC86E3E}"/>
              </a:ext>
            </a:extLst>
          </p:cNvPr>
          <p:cNvSpPr txBox="1"/>
          <p:nvPr/>
        </p:nvSpPr>
        <p:spPr>
          <a:xfrm>
            <a:off x="1365776" y="6239132"/>
            <a:ext cx="84675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EFA7B3"/>
                </a:highligh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Otevřená data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– strukturovaný tabulkový výstup, formát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csv</a:t>
            </a:r>
            <a: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  <a:t>/zip</a:t>
            </a: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7">
            <a:extLst>
              <a:ext uri="{FF2B5EF4-FFF2-40B4-BE49-F238E27FC236}">
                <a16:creationId xmlns:a16="http://schemas.microsoft.com/office/drawing/2014/main" id="{FCF0EB32-7D1E-50D9-EBDB-39725F268D4A}"/>
              </a:ext>
            </a:extLst>
          </p:cNvPr>
          <p:cNvSpPr txBox="1"/>
          <p:nvPr/>
        </p:nvSpPr>
        <p:spPr>
          <a:xfrm>
            <a:off x="372000" y="3888047"/>
            <a:ext cx="1153541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/>
              <a:t>Datové soubory poskytují souhrnné informace o vykázaných zdravotních výkonech hrazených z veřejného zdravotního pojištění. Umožňují sledovat četnost vykázaných výkonů, počet unikátních pacientů s alespoň jedním vykázaným výkonem v daném roce a počet kontaktů pacientů se zdravotnickým systémem. Ukazatele jsou stratifikovány podle kalendářního roku (k dispozici od r</a:t>
            </a:r>
            <a:r>
              <a:rPr lang="en-US" sz="1200" dirty="0"/>
              <a:t>o</a:t>
            </a:r>
            <a:r>
              <a:rPr lang="cs-CZ" sz="1200" dirty="0"/>
              <a:t>ku 2010) a kódu zdravotního výkonu.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/>
              <a:t>Datová sada NR-04-01 umožňuje tyto ukazatele dále analyzovat podle základních charakteristik pacientů, zejména podle věku, pohlaví a trvalého bydliště.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/>
              <a:t>Otevřená data NR-04-66 rozšiřuje základní agregace o stratifikaci podle formy poskytované péče a odbornosti poskytovatele zdravotních služeb.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/>
              <a:t>Datové sady NR-04-02, NR-04-77, NR-04-78 a NR-04-86 umožňují hodnocení výkonů podle trojznakového kódu hlavní diagnózy vykázané v souvislosti s daným výkonem. Souhrn NR-04-86 navíc obsahuje stratifikaci podle identifikace poskytovatele zdravotních služeb (IČO, IČZ), okresu poskytovatele a trvalého bydliště pacienta. NR-04-77 obsahuje pouze stratifikaci podle hlavní diagnózy. V NR-04-78 je kromě diagnózy zahrnuta také stratifikace podle odbornosti, přičemž ukazateli jsou zejména suma bodů a suma korun v jednotlivých stratifikacích.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/>
              <a:t>Datové sady NR-04-23 a NR-04-24 umožňují sledovat sumu vykázaných výkonů. V sadě NR-04-23 jsou údaje členěny dále podle názvu výkonu, kalendářního měsíce a zdravotní pojišťovny. Sada NR-04-24 obsahuje členění podle kalendářního měsíce, identifikace zdravotnického zařízení (IČZ) a odbornosti.</a:t>
            </a:r>
          </a:p>
        </p:txBody>
      </p:sp>
    </p:spTree>
    <p:extLst>
      <p:ext uri="{BB962C8B-B14F-4D97-AF65-F5344CB8AC3E}">
        <p14:creationId xmlns:p14="http://schemas.microsoft.com/office/powerpoint/2010/main" val="41617695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0170D-8CDA-C7DC-1EA2-53A3C9768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>
            <a:extLst>
              <a:ext uri="{FF2B5EF4-FFF2-40B4-BE49-F238E27FC236}">
                <a16:creationId xmlns:a16="http://schemas.microsoft.com/office/drawing/2014/main" id="{85778B40-6227-BAA0-DAE9-31C02AA60E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26700" y="1276468"/>
            <a:ext cx="6391275" cy="4519635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5E8C864-C7B7-0E0C-C583-713124E5ED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0757865"/>
              </p:ext>
            </p:extLst>
          </p:nvPr>
        </p:nvGraphicFramePr>
        <p:xfrm>
          <a:off x="1123950" y="1304261"/>
          <a:ext cx="10585450" cy="506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BFC2467-920F-A757-A9F0-48D1CDFA1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60258"/>
            <a:ext cx="11754309" cy="538364"/>
          </a:xfrm>
        </p:spPr>
        <p:txBody>
          <a:bodyPr/>
          <a:lstStyle/>
          <a:p>
            <a:r>
              <a:rPr lang="cs-CZ" sz="2800" dirty="0">
                <a:solidFill>
                  <a:srgbClr val="002060"/>
                </a:solidFill>
              </a:rPr>
              <a:t>Příklad publikovaných dat o výkonech v nemocnicích: </a:t>
            </a:r>
            <a:br>
              <a:rPr lang="cs-CZ" sz="2800" dirty="0">
                <a:solidFill>
                  <a:srgbClr val="002060"/>
                </a:solidFill>
              </a:rPr>
            </a:br>
            <a:r>
              <a:rPr lang="cs-CZ" sz="2800" dirty="0">
                <a:solidFill>
                  <a:srgbClr val="002060"/>
                </a:solidFill>
              </a:rPr>
              <a:t>TOTÁLNÍ ENDOPROTÉZA KOLENNÍHO KLOUBU </a:t>
            </a:r>
            <a:r>
              <a:rPr lang="en-US" sz="2800" dirty="0">
                <a:solidFill>
                  <a:srgbClr val="002060"/>
                </a:solidFill>
              </a:rPr>
              <a:t>(</a:t>
            </a:r>
            <a:r>
              <a:rPr lang="cs-CZ" sz="2800" dirty="0">
                <a:solidFill>
                  <a:srgbClr val="002060"/>
                </a:solidFill>
              </a:rPr>
              <a:t>66651</a:t>
            </a:r>
            <a:r>
              <a:rPr lang="en-US" sz="280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6CC0E4-B4E9-DEED-780B-371BB2249B05}"/>
              </a:ext>
            </a:extLst>
          </p:cNvPr>
          <p:cNvSpPr txBox="1"/>
          <p:nvPr/>
        </p:nvSpPr>
        <p:spPr>
          <a:xfrm rot="16200000">
            <a:off x="-993635" y="3652186"/>
            <a:ext cx="3755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vykázaných výkonů v roce 202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70B935-390C-A554-654E-016592B7F81B}"/>
              </a:ext>
            </a:extLst>
          </p:cNvPr>
          <p:cNvSpPr txBox="1"/>
          <p:nvPr/>
        </p:nvSpPr>
        <p:spPr>
          <a:xfrm>
            <a:off x="10265881" y="6292957"/>
            <a:ext cx="1250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Nemocnice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82806530-3B5F-6BA7-92B0-8CD01D9001F2}"/>
              </a:ext>
            </a:extLst>
          </p:cNvPr>
          <p:cNvSpPr txBox="1"/>
          <p:nvPr/>
        </p:nvSpPr>
        <p:spPr>
          <a:xfrm>
            <a:off x="5903180" y="1271029"/>
            <a:ext cx="59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pacientů s daným provedeným výkonem v roce 202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 100 000 obyvatel ve věku 19 a více let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47773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C578-FA76-A2B2-D738-1692F0FFF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>
            <a:extLst>
              <a:ext uri="{FF2B5EF4-FFF2-40B4-BE49-F238E27FC236}">
                <a16:creationId xmlns:a16="http://schemas.microsoft.com/office/drawing/2014/main" id="{BB2F0843-9ECF-5279-A620-19A9009E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2" y="169576"/>
            <a:ext cx="10515600" cy="538364"/>
          </a:xfrm>
        </p:spPr>
        <p:txBody>
          <a:bodyPr/>
          <a:lstStyle/>
          <a:p>
            <a:r>
              <a:rPr lang="cs-CZ" sz="2800" dirty="0">
                <a:solidFill>
                  <a:srgbClr val="002060"/>
                </a:solidFill>
              </a:rPr>
              <a:t>Příklad publikovaných dat o výkonech v nemocnicích: </a:t>
            </a:r>
            <a:br>
              <a:rPr lang="cs-CZ" sz="2800" dirty="0">
                <a:solidFill>
                  <a:srgbClr val="002060"/>
                </a:solidFill>
              </a:rPr>
            </a:br>
            <a:r>
              <a:rPr lang="en-US" sz="2800" dirty="0" err="1">
                <a:solidFill>
                  <a:srgbClr val="002060"/>
                </a:solidFill>
              </a:rPr>
              <a:t>Migrace</a:t>
            </a:r>
            <a:r>
              <a:rPr lang="cs-CZ" sz="2800" dirty="0">
                <a:solidFill>
                  <a:srgbClr val="002060"/>
                </a:solidFill>
              </a:rPr>
              <a:t> pacientů za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operacemi</a:t>
            </a:r>
            <a:r>
              <a:rPr lang="cs-CZ" sz="2800" dirty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TEP </a:t>
            </a:r>
            <a:r>
              <a:rPr lang="cs-CZ" sz="2800" dirty="0">
                <a:solidFill>
                  <a:srgbClr val="002060"/>
                </a:solidFill>
              </a:rPr>
              <a:t>kolene </a:t>
            </a:r>
            <a:r>
              <a:rPr lang="en-US" sz="2800" dirty="0">
                <a:solidFill>
                  <a:srgbClr val="002060"/>
                </a:solidFill>
              </a:rPr>
              <a:t>2024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7238D412-6147-ABD0-DE5F-D02600300D6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23090436"/>
              </p:ext>
            </p:extLst>
          </p:nvPr>
        </p:nvGraphicFramePr>
        <p:xfrm>
          <a:off x="106532" y="1135462"/>
          <a:ext cx="12007218" cy="484859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84000">
                  <a:extLst>
                    <a:ext uri="{9D8B030D-6E8A-4147-A177-3AD203B41FA5}">
                      <a16:colId xmlns:a16="http://schemas.microsoft.com/office/drawing/2014/main" val="45281129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3616200405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3171354958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1804551917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473264101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2739769814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3369951239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1631709780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1980702491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1423492683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4150821643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1933207648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3163661102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516342931"/>
                    </a:ext>
                  </a:extLst>
                </a:gridCol>
                <a:gridCol w="603087">
                  <a:extLst>
                    <a:ext uri="{9D8B030D-6E8A-4147-A177-3AD203B41FA5}">
                      <a16:colId xmlns:a16="http://schemas.microsoft.com/office/drawing/2014/main" val="192312644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957339432"/>
                    </a:ext>
                  </a:extLst>
                </a:gridCol>
              </a:tblGrid>
              <a:tr h="146346"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>
                      <a:noFill/>
                    </a:lnB>
                    <a:solidFill>
                      <a:srgbClr val="2E5980"/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Kraj bydliště</a:t>
                      </a:r>
                    </a:p>
                  </a:txBody>
                  <a:tcPr marL="9525" marR="9525" marT="9525" marB="0" anchor="ctr">
                    <a:lnR>
                      <a:noFill/>
                    </a:lnR>
                    <a:lnB>
                      <a:noFill/>
                    </a:lnB>
                    <a:solidFill>
                      <a:srgbClr val="2E598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Celkem 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opera</a:t>
                      </a:r>
                      <a:r>
                        <a:rPr lang="cs-CZ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cí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(N / rok)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107332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Nemocnice</a:t>
                      </a:r>
                      <a:endParaRPr lang="cs-CZ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PHA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STC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JHC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PLK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KVK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ULK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LBK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HKK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VYS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JMK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OLK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ZLK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MSK</a:t>
                      </a:r>
                      <a:endParaRPr lang="cs-CZ" sz="14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Celkem (N / rok)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137414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AGEL </a:t>
                      </a:r>
                      <a:r>
                        <a:rPr lang="cs-CZ" sz="13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Středomorav</a:t>
                      </a:r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nemocniční a.s.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826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0450016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Fakultní nemocnice v Motole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804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574337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Klinika Dr. Pírka s. r. 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710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2820065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NH Hospital </a:t>
                      </a:r>
                      <a:r>
                        <a:rPr lang="en-US" sz="13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a.s.</a:t>
                      </a:r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– Nem. Hořovice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656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1036456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SurGal Clinic s.r.o.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583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5184928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Fakultní nemocnice Olomouc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5358154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FN </a:t>
                      </a:r>
                      <a:r>
                        <a:rPr lang="pl-PL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u sv. Anny v Brně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90723561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Fakultní nemocnice Bulovka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436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60926961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Oblastní </a:t>
                      </a:r>
                      <a:r>
                        <a:rPr lang="cs-CZ" sz="13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nem</a:t>
                      </a:r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Mladá Boleslav, a. 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419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5916572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ISCARE a.s.</a:t>
                      </a: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409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09723426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Nemocnice České Budějovice, a.s.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401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2054327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Fakultní nemocnice Plzeň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379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3254458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Městská nemocnice Ostrava, </a:t>
                      </a:r>
                      <a:r>
                        <a:rPr lang="cs-CZ" sz="13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p.o</a:t>
                      </a: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368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1337290"/>
                  </a:ext>
                </a:extLst>
              </a:tr>
              <a:tr h="2999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Úrazová nemocnice v Brně</a:t>
                      </a:r>
                    </a:p>
                  </a:txBody>
                  <a:tcPr marL="9525" marR="9525" marT="9525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5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C6E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366 (100 %)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5196266"/>
                  </a:ext>
                </a:extLst>
              </a:tr>
            </a:tbl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D1B8EB53-530E-A4DF-7082-D2F9F157C578}"/>
              </a:ext>
            </a:extLst>
          </p:cNvPr>
          <p:cNvSpPr txBox="1"/>
          <p:nvPr/>
        </p:nvSpPr>
        <p:spPr>
          <a:xfrm>
            <a:off x="6236865" y="6300739"/>
            <a:ext cx="5876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 data: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NR-19-05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operací totálních endoprotéz</a:t>
            </a:r>
          </a:p>
        </p:txBody>
      </p:sp>
    </p:spTree>
    <p:extLst>
      <p:ext uri="{BB962C8B-B14F-4D97-AF65-F5344CB8AC3E}">
        <p14:creationId xmlns:p14="http://schemas.microsoft.com/office/powerpoint/2010/main" val="3132392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3FE41-67FE-0E73-B5CA-11B660015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7D7631C5-922F-174C-DDE3-30EBF056072A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09729" y="2395295"/>
            <a:ext cx="11705842" cy="7279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0" b="1" i="0" u="none" strike="noStrike" kern="1200" cap="none" spc="0" normalizeH="0" baseline="0" noProof="0" dirty="0">
                <a:ln>
                  <a:noFill/>
                </a:ln>
                <a:solidFill>
                  <a:srgbClr val="D7144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DĚKUJI ZA POZORNOST 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419F7530-4F98-69A6-B215-DBC35809F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491" y="79946"/>
            <a:ext cx="3588573" cy="92489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C475869-C925-8C71-CB38-119D6B07A555}"/>
              </a:ext>
            </a:extLst>
          </p:cNvPr>
          <p:cNvSpPr txBox="1"/>
          <p:nvPr/>
        </p:nvSpPr>
        <p:spPr>
          <a:xfrm>
            <a:off x="511419" y="3734797"/>
            <a:ext cx="109024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Financováno z projektu </a:t>
            </a: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Konstrukce modelů pro predikci regionálních potřeb a dostupnosti zdravotní péče a s tím souvisejících ekonomických a personálních ukazatelů</a:t>
            </a: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(CZ.03.02.02/00/22_046/0002180). </a:t>
            </a:r>
          </a:p>
        </p:txBody>
      </p:sp>
    </p:spTree>
    <p:extLst>
      <p:ext uri="{BB962C8B-B14F-4D97-AF65-F5344CB8AC3E}">
        <p14:creationId xmlns:p14="http://schemas.microsoft.com/office/powerpoint/2010/main" val="12027920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2"/>
  <p:tag name="SLIDEFAB_RESIZEMODE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7"/>
  <p:tag name="SLIDEFAB_RESIZEMOD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2"/>
  <p:tag name="SLIDEFAB_EXPORTMODE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1"/>
  <p:tag name="SLIDEFAB_EXPORTMODE" val="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7"/>
  <p:tag name="SLIDEFAB_RESIZEMOD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2"/>
  <p:tag name="SLIDEFAB_RESIZEMODE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1"/>
  <p:tag name="SLIDEFAB_EXPORTMODE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SHAPECONDITIONMETACTIONDELETE" val="False"/>
  <p:tag name="SLIDEFAB_EXPORTMODE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  <p:tag name="SLIDEFAB_SHAPECONDITIONMETACTIONDELETE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9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lastní 6">
    <a:dk1>
      <a:srgbClr val="000000"/>
    </a:dk1>
    <a:lt1>
      <a:sysClr val="window" lastClr="FFFFFF"/>
    </a:lt1>
    <a:dk2>
      <a:srgbClr val="000000"/>
    </a:dk2>
    <a:lt2>
      <a:srgbClr val="F2F2F2"/>
    </a:lt2>
    <a:accent1>
      <a:srgbClr val="E7B13D"/>
    </a:accent1>
    <a:accent2>
      <a:srgbClr val="3D67BC"/>
    </a:accent2>
    <a:accent3>
      <a:srgbClr val="274073"/>
    </a:accent3>
    <a:accent4>
      <a:srgbClr val="84848E"/>
    </a:accent4>
    <a:accent5>
      <a:srgbClr val="D8D8D8"/>
    </a:accent5>
    <a:accent6>
      <a:srgbClr val="DDDCE0"/>
    </a:accent6>
    <a:hlink>
      <a:srgbClr val="1919FF"/>
    </a:hlink>
    <a:folHlink>
      <a:srgbClr val="00005F"/>
    </a:folHlink>
  </a:clrScheme>
  <a:fontScheme name="Paliativní péče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6787</Words>
  <Application>Microsoft Office PowerPoint</Application>
  <PresentationFormat>Širokoúhlá obrazovka</PresentationFormat>
  <Paragraphs>2060</Paragraphs>
  <Slides>35</Slides>
  <Notes>14</Notes>
  <HiddenSlides>0</HiddenSlides>
  <MMClips>0</MMClips>
  <ScaleCrop>false</ScaleCrop>
  <HeadingPairs>
    <vt:vector size="8" baseType="variant">
      <vt:variant>
        <vt:lpstr>Použitá písma</vt:lpstr>
      </vt:variant>
      <vt:variant>
        <vt:i4>8</vt:i4>
      </vt:variant>
      <vt:variant>
        <vt:lpstr>Motiv</vt:lpstr>
      </vt:variant>
      <vt:variant>
        <vt:i4>8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52" baseType="lpstr">
      <vt:lpstr>Aptos Narrow</vt:lpstr>
      <vt:lpstr>Arial</vt:lpstr>
      <vt:lpstr>Arial Black</vt:lpstr>
      <vt:lpstr>Calibri</vt:lpstr>
      <vt:lpstr>Calibri Light</vt:lpstr>
      <vt:lpstr>Symbol</vt:lpstr>
      <vt:lpstr>Verdana</vt:lpstr>
      <vt:lpstr>Wingdings</vt:lpstr>
      <vt:lpstr>Motiv Office</vt:lpstr>
      <vt:lpstr>5_Motiv Office</vt:lpstr>
      <vt:lpstr>9_Motiv Office</vt:lpstr>
      <vt:lpstr>6_Motiv Office</vt:lpstr>
      <vt:lpstr>1_Motiv Office</vt:lpstr>
      <vt:lpstr>1_Office Theme</vt:lpstr>
      <vt:lpstr>11_Motiv Office</vt:lpstr>
      <vt:lpstr>4_Motiv Office</vt:lpstr>
      <vt:lpstr>Worksheet</vt:lpstr>
      <vt:lpstr>Prezentace aplikace PowerPoint</vt:lpstr>
      <vt:lpstr>Proč jsou data důležitá právě pro dohodovací řízení ?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Ukázka mapování regionálních rozdílů  Revmatologie (úvazky lékařů na 100 000 obyvatel)</vt:lpstr>
      <vt:lpstr>Ukázka mapování regionálních rozdílů  Zásadní „organizační“ úkol = posílení komplexní paliativní péče: Intervence nemocničních týmů paliativní péče na 10 tis. zemřelých s očekávatelným úmrtím</vt:lpstr>
      <vt:lpstr>Ukázka mapování regionálních rozdílů Mobilní specializovaná paliativní péče v ČR: počet pacientů v péči na 100 tis. obyvatel </vt:lpstr>
      <vt:lpstr>Ukázka mapování regionálních rozdílů Lékaři se specializací geriatrie aktivní v roce 2024</vt:lpstr>
      <vt:lpstr>Prezentace aplikace PowerPoint</vt:lpstr>
      <vt:lpstr>Ukázky predikcí potřeb a kapacit  Věková struktura populace a její dopad na predikce onkologické zátěže</vt:lpstr>
      <vt:lpstr>Prezentace aplikace PowerPoint</vt:lpstr>
      <vt:lpstr>Prezentace aplikace PowerPoint</vt:lpstr>
      <vt:lpstr>Prezentace aplikace PowerPoint</vt:lpstr>
      <vt:lpstr>Prezentace aplikace PowerPoint</vt:lpstr>
      <vt:lpstr>Smluvní obory s nejvyšším počtem lékařů, dle podílu lékařů 60+</vt:lpstr>
      <vt:lpstr>Prezentace aplikace PowerPoint</vt:lpstr>
      <vt:lpstr>Zásadní „organizační“ a úhradový úkol = řešení spádových oblastí a migrace za péčí Příklad: migrace za centrovou léčbou 2024 (Solidní ZN)</vt:lpstr>
      <vt:lpstr>Prezentace aplikace PowerPoint</vt:lpstr>
      <vt:lpstr>Dlouhodobý klesající trend v objemu akutní lůžkové péče v ČR:  (všichni pacienti: počet ošetřovacích dnů) </vt:lpstr>
      <vt:lpstr>UKÁZKA demografických a kapacitních predikcí: potřebné navýšení počtu lůžek dlouhodobé ošetřovatelské péče pro období 2035 - 2040</vt:lpstr>
      <vt:lpstr>Nejtěžší úkol čeká porodnictví a neonatologii </vt:lpstr>
      <vt:lpstr>Prezentace aplikace PowerPoint</vt:lpstr>
      <vt:lpstr>Kompletní seznam parametrů z oblasti perinatologie na úroveň porodnic:  publikováno na NZIP.CZ</vt:lpstr>
      <vt:lpstr>Ukázka publikovaných dat  Počet porodů celkem dle jednotlivých porodnic</vt:lpstr>
      <vt:lpstr>Ukázka publikovaných dat  Podíl porodů císařským řezem u „nízkorizikových“ rodiček</vt:lpstr>
      <vt:lpstr>Prezentace aplikace PowerPoint</vt:lpstr>
      <vt:lpstr>Otevřená data o vykázaných výkonech dle nemocnic</vt:lpstr>
      <vt:lpstr>Příklad publikovaných dat o výkonech v nemocnicích:  TOTÁLNÍ ENDOPROTÉZA KOLENNÍHO KLOUBU (66651)</vt:lpstr>
      <vt:lpstr>Příklad publikovaných dat o výkonech v nemocnicích:  Migrace pacientů za operacemi TEP kolene 2024</vt:lpstr>
      <vt:lpstr>Prezentace aplikace PowerPoint</vt:lpstr>
    </vt:vector>
  </TitlesOfParts>
  <Company>Office365 deploy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Koptíková Jana Mgr. Ph.D.</dc:creator>
  <cp:lastModifiedBy>Dušek Ladislav prof. RNDr. Ph.D.</cp:lastModifiedBy>
  <cp:revision>169</cp:revision>
  <dcterms:created xsi:type="dcterms:W3CDTF">2024-04-08T11:52:19Z</dcterms:created>
  <dcterms:modified xsi:type="dcterms:W3CDTF">2026-03-01T06:49:39Z</dcterms:modified>
</cp:coreProperties>
</file>