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4" r:id="rId5"/>
  </p:sldMasterIdLst>
  <p:notesMasterIdLst>
    <p:notesMasterId r:id="rId20"/>
  </p:notesMasterIdLst>
  <p:handoutMasterIdLst>
    <p:handoutMasterId r:id="rId21"/>
  </p:handoutMasterIdLst>
  <p:sldIdLst>
    <p:sldId id="258" r:id="rId6"/>
    <p:sldId id="5565" r:id="rId7"/>
    <p:sldId id="350" r:id="rId8"/>
    <p:sldId id="5555" r:id="rId9"/>
    <p:sldId id="2145706960" r:id="rId10"/>
    <p:sldId id="5557" r:id="rId11"/>
    <p:sldId id="2145706957" r:id="rId12"/>
    <p:sldId id="5556" r:id="rId13"/>
    <p:sldId id="5558" r:id="rId14"/>
    <p:sldId id="5559" r:id="rId15"/>
    <p:sldId id="2145706959" r:id="rId16"/>
    <p:sldId id="2145706962" r:id="rId17"/>
    <p:sldId id="5560" r:id="rId18"/>
    <p:sldId id="5561" r:id="rId19"/>
  </p:sldIdLst>
  <p:sldSz cx="12192000" cy="6858000"/>
  <p:notesSz cx="6858000" cy="9144000"/>
  <p:custDataLst>
    <p:tags r:id="rId22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19BE9C-00B9-0181-FF91-42DA1C509875}" name="Samek Jiří" initials="SJ" userId="Samek Jiří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440"/>
    <a:srgbClr val="00FF00"/>
    <a:srgbClr val="C00000"/>
    <a:srgbClr val="FF00FF"/>
    <a:srgbClr val="FFC000"/>
    <a:srgbClr val="ED7D31"/>
    <a:srgbClr val="367B9A"/>
    <a:srgbClr val="FF99FF"/>
    <a:srgbClr val="F6063C"/>
    <a:srgbClr val="F83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B67F5-9179-4938-BDF5-FA4BA3307AB4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6F855-13FD-4EEC-9AC2-49C5C1A88D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2142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3E734-00B3-4A9A-81C4-813D8F393B1E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BDBF4-A65A-4E86-8D13-3641195D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51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47000" y="128465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chemeClr val="accent1">
                    <a:lumMod val="75000"/>
                  </a:schemeClr>
                </a:solidFill>
              </a:rPr>
              <a:t>STRATEGICKÉ PREDIKCE POTŘEB REZORTU ZDRAVOTNICTVÍ</a:t>
            </a:r>
          </a:p>
          <a:p>
            <a:r>
              <a:rPr lang="cs-CZ" sz="3400" b="1">
                <a:solidFill>
                  <a:srgbClr val="C00000"/>
                </a:solidFill>
              </a:rPr>
              <a:t>Otevřená data NZIS pro účely dohodovacího řízení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4184907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Přehled k datu 1.3. 2026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5FEFE542-E662-4555-B8B1-482A12ACF1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893" y="1261634"/>
            <a:ext cx="11296867" cy="4444369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28092765-6AFA-495D-B911-346954B65B3F}"/>
              </a:ext>
            </a:extLst>
          </p:cNvPr>
          <p:cNvSpPr txBox="1"/>
          <p:nvPr userDrawn="1"/>
        </p:nvSpPr>
        <p:spPr>
          <a:xfrm>
            <a:off x="8713002" y="6180642"/>
            <a:ext cx="337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solidFill>
                  <a:srgbClr val="3D67BC"/>
                </a:solidFill>
              </a:rPr>
              <a:t>Ústav zdravotnických informací a statistiky České republiky</a:t>
            </a:r>
          </a:p>
          <a:p>
            <a:r>
              <a:rPr lang="cs-CZ" sz="900" i="1">
                <a:solidFill>
                  <a:srgbClr val="3D67BC"/>
                </a:solidFill>
              </a:rPr>
              <a:t>Institute </a:t>
            </a:r>
            <a:r>
              <a:rPr lang="cs-CZ" sz="900" i="1" err="1">
                <a:solidFill>
                  <a:srgbClr val="3D67BC"/>
                </a:solidFill>
              </a:rPr>
              <a:t>of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Health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Information</a:t>
            </a:r>
            <a:r>
              <a:rPr lang="cs-CZ" sz="900" i="1">
                <a:solidFill>
                  <a:srgbClr val="3D67BC"/>
                </a:solidFill>
              </a:rPr>
              <a:t> and </a:t>
            </a:r>
            <a:r>
              <a:rPr lang="cs-CZ" sz="900" i="1" err="1">
                <a:solidFill>
                  <a:srgbClr val="3D67BC"/>
                </a:solidFill>
              </a:rPr>
              <a:t>Statistics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of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the</a:t>
            </a:r>
            <a:r>
              <a:rPr lang="cs-CZ" sz="900" i="1">
                <a:solidFill>
                  <a:srgbClr val="3D67BC"/>
                </a:solidFill>
              </a:rPr>
              <a:t> Czech Republic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E9CBE7C-B46B-4263-B7DA-1846693D983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F5E0734-7668-4265-8737-BB10B3A928BB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38B3C8C-A726-43EE-80E2-A0C80CD5D0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21" name="Volný tvar 6">
            <a:extLst>
              <a:ext uri="{FF2B5EF4-FFF2-40B4-BE49-F238E27FC236}">
                <a16:creationId xmlns:a16="http://schemas.microsoft.com/office/drawing/2014/main" id="{B1B50602-9BEE-4838-BABB-479E9B9DA990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Volný tvar 17">
            <a:extLst>
              <a:ext uri="{FF2B5EF4-FFF2-40B4-BE49-F238E27FC236}">
                <a16:creationId xmlns:a16="http://schemas.microsoft.com/office/drawing/2014/main" id="{95BC6203-BD83-4803-AD8B-9671459BFB7C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Volný tvar 18">
            <a:extLst>
              <a:ext uri="{FF2B5EF4-FFF2-40B4-BE49-F238E27FC236}">
                <a16:creationId xmlns:a16="http://schemas.microsoft.com/office/drawing/2014/main" id="{9EAB8E8B-17AE-4319-8FA3-A1DAAC330720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F6EDD091-54FF-47D8-93B0-AFD02A675C6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CA2A8DB-6132-49AF-AB7B-13A599EB0EFD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32" name="Volný tvar 6">
            <a:extLst>
              <a:ext uri="{FF2B5EF4-FFF2-40B4-BE49-F238E27FC236}">
                <a16:creationId xmlns:a16="http://schemas.microsoft.com/office/drawing/2014/main" id="{93B4AAF2-2ECB-447E-88BF-C2AE1B238485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Volný tvar 17">
            <a:extLst>
              <a:ext uri="{FF2B5EF4-FFF2-40B4-BE49-F238E27FC236}">
                <a16:creationId xmlns:a16="http://schemas.microsoft.com/office/drawing/2014/main" id="{E5A377F3-758A-43B6-8C6A-4AA4F1E3F233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Volný tvar 18">
            <a:extLst>
              <a:ext uri="{FF2B5EF4-FFF2-40B4-BE49-F238E27FC236}">
                <a16:creationId xmlns:a16="http://schemas.microsoft.com/office/drawing/2014/main" id="{0078E8B8-13CC-47F5-9190-4A050380F041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35" name="Volný tvar 19">
            <a:extLst>
              <a:ext uri="{FF2B5EF4-FFF2-40B4-BE49-F238E27FC236}">
                <a16:creationId xmlns:a16="http://schemas.microsoft.com/office/drawing/2014/main" id="{B1F7AE25-E3A9-4BA4-A917-FFBAB961D9B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8" name="Obdélník 57">
            <a:extLst>
              <a:ext uri="{FF2B5EF4-FFF2-40B4-BE49-F238E27FC236}">
                <a16:creationId xmlns:a16="http://schemas.microsoft.com/office/drawing/2014/main" id="{C31E3D77-5C91-465B-A370-454C27AA3086}"/>
              </a:ext>
            </a:extLst>
          </p:cNvPr>
          <p:cNvSpPr/>
          <p:nvPr userDrawn="1"/>
        </p:nvSpPr>
        <p:spPr>
          <a:xfrm>
            <a:off x="660273" y="426995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rgbClr val="2E5980"/>
                </a:solidFill>
              </a:rPr>
              <a:t>DATOVÁ ZÁKLADNA PRO STRATEGICKÉ MAKROEKONOMICKÉ PREDIKCE REZORTU ZDRAVOTNICTVÍ</a:t>
            </a:r>
          </a:p>
        </p:txBody>
      </p:sp>
      <p:sp>
        <p:nvSpPr>
          <p:cNvPr id="59" name="Obdélník 58">
            <a:extLst>
              <a:ext uri="{FF2B5EF4-FFF2-40B4-BE49-F238E27FC236}">
                <a16:creationId xmlns:a16="http://schemas.microsoft.com/office/drawing/2014/main" id="{09B596B8-099A-443E-BAF4-60E9B64C466A}"/>
              </a:ext>
            </a:extLst>
          </p:cNvPr>
          <p:cNvSpPr/>
          <p:nvPr userDrawn="1"/>
        </p:nvSpPr>
        <p:spPr>
          <a:xfrm>
            <a:off x="527387" y="5807676"/>
            <a:ext cx="6869296" cy="271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0" name="Zástupný symbol textu 4">
            <a:extLst>
              <a:ext uri="{FF2B5EF4-FFF2-40B4-BE49-F238E27FC236}">
                <a16:creationId xmlns:a16="http://schemas.microsoft.com/office/drawing/2014/main" id="{71478611-DE5F-4F95-89E9-326EBE713181}"/>
              </a:ext>
            </a:extLst>
          </p:cNvPr>
          <p:cNvSpPr txBox="1">
            <a:spLocks/>
          </p:cNvSpPr>
          <p:nvPr userDrawn="1"/>
        </p:nvSpPr>
        <p:spPr>
          <a:xfrm>
            <a:off x="594915" y="5607609"/>
            <a:ext cx="7707659" cy="507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>
                <a:solidFill>
                  <a:srgbClr val="D71440"/>
                </a:solidFill>
              </a:rPr>
              <a:t>Analytická studie – retrospektivní data </a:t>
            </a:r>
          </a:p>
        </p:txBody>
      </p:sp>
      <p:pic>
        <p:nvPicPr>
          <p:cNvPr id="97" name="Obrázek 96">
            <a:extLst>
              <a:ext uri="{FF2B5EF4-FFF2-40B4-BE49-F238E27FC236}">
                <a16:creationId xmlns:a16="http://schemas.microsoft.com/office/drawing/2014/main" id="{4DDCE2EB-F9A1-473A-A9FF-32762FFE32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90" y="6126907"/>
            <a:ext cx="349247" cy="360000"/>
          </a:xfrm>
          <a:prstGeom prst="rect">
            <a:avLst/>
          </a:prstGeom>
        </p:spPr>
      </p:pic>
      <p:pic>
        <p:nvPicPr>
          <p:cNvPr id="106" name="Obrázek 105">
            <a:extLst>
              <a:ext uri="{FF2B5EF4-FFF2-40B4-BE49-F238E27FC236}">
                <a16:creationId xmlns:a16="http://schemas.microsoft.com/office/drawing/2014/main" id="{67185E4E-82CC-4460-806F-915C724D45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41455" y="4199123"/>
            <a:ext cx="320067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1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19">
            <a:extLst>
              <a:ext uri="{FF2B5EF4-FFF2-40B4-BE49-F238E27FC236}">
                <a16:creationId xmlns:a16="http://schemas.microsoft.com/office/drawing/2014/main" id="{5F1E9921-D786-4622-9EF2-A6007AE05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5723" y="1261135"/>
            <a:ext cx="11296867" cy="4444369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4BD03AA9-B999-4805-B7AC-C1F0F93EF13E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4DAE294-4BD8-455C-A2EB-4ABED922A97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8F94E04-9BB2-4FC4-8172-8A66901076DD}"/>
              </a:ext>
            </a:extLst>
          </p:cNvPr>
          <p:cNvSpPr txBox="1"/>
          <p:nvPr userDrawn="1"/>
        </p:nvSpPr>
        <p:spPr>
          <a:xfrm>
            <a:off x="8713002" y="6142934"/>
            <a:ext cx="337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solidFill>
                  <a:srgbClr val="3D67BC"/>
                </a:solidFill>
              </a:rPr>
              <a:t>Ústav zdravotnických informací a statistiky České republiky</a:t>
            </a:r>
          </a:p>
          <a:p>
            <a:r>
              <a:rPr lang="cs-CZ" sz="900" i="1">
                <a:solidFill>
                  <a:srgbClr val="3D67BC"/>
                </a:solidFill>
              </a:rPr>
              <a:t>Institute </a:t>
            </a:r>
            <a:r>
              <a:rPr lang="cs-CZ" sz="900" i="1" err="1">
                <a:solidFill>
                  <a:srgbClr val="3D67BC"/>
                </a:solidFill>
              </a:rPr>
              <a:t>of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Health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Information</a:t>
            </a:r>
            <a:r>
              <a:rPr lang="cs-CZ" sz="900" i="1">
                <a:solidFill>
                  <a:srgbClr val="3D67BC"/>
                </a:solidFill>
              </a:rPr>
              <a:t> and </a:t>
            </a:r>
            <a:r>
              <a:rPr lang="cs-CZ" sz="900" i="1" err="1">
                <a:solidFill>
                  <a:srgbClr val="3D67BC"/>
                </a:solidFill>
              </a:rPr>
              <a:t>Statistics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of</a:t>
            </a:r>
            <a:r>
              <a:rPr lang="cs-CZ" sz="900" i="1">
                <a:solidFill>
                  <a:srgbClr val="3D67BC"/>
                </a:solidFill>
              </a:rPr>
              <a:t> </a:t>
            </a:r>
            <a:r>
              <a:rPr lang="cs-CZ" sz="900" i="1" err="1">
                <a:solidFill>
                  <a:srgbClr val="3D67BC"/>
                </a:solidFill>
              </a:rPr>
              <a:t>the</a:t>
            </a:r>
            <a:r>
              <a:rPr lang="cs-CZ" sz="900" i="1">
                <a:solidFill>
                  <a:srgbClr val="3D67BC"/>
                </a:solidFill>
              </a:rPr>
              <a:t> Czech Republic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0BAC29-C83A-48F6-8604-A24CCF0793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90" y="6089199"/>
            <a:ext cx="349247" cy="360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980A061-B2D6-440A-BB4B-6B45C7662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0F001DF-185E-497F-9C76-2F1B887F83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3" name="Volný tvar 6">
            <a:extLst>
              <a:ext uri="{FF2B5EF4-FFF2-40B4-BE49-F238E27FC236}">
                <a16:creationId xmlns:a16="http://schemas.microsoft.com/office/drawing/2014/main" id="{F17C9E7D-06C1-40EB-8432-E344423E3FAA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7">
            <a:extLst>
              <a:ext uri="{FF2B5EF4-FFF2-40B4-BE49-F238E27FC236}">
                <a16:creationId xmlns:a16="http://schemas.microsoft.com/office/drawing/2014/main" id="{18733C0B-38E7-4C19-8B5C-83799445A84E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8">
            <a:extLst>
              <a:ext uri="{FF2B5EF4-FFF2-40B4-BE49-F238E27FC236}">
                <a16:creationId xmlns:a16="http://schemas.microsoft.com/office/drawing/2014/main" id="{89F57DFD-2C3F-4C7B-A411-9ACDF984C1C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4AD77AFE-3C03-4A5E-8C33-5E0E35A6FAE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7C06A58-496E-4CAE-BEA7-F0D694058708}"/>
              </a:ext>
            </a:extLst>
          </p:cNvPr>
          <p:cNvSpPr/>
          <p:nvPr userDrawn="1"/>
        </p:nvSpPr>
        <p:spPr>
          <a:xfrm>
            <a:off x="527387" y="5807676"/>
            <a:ext cx="6869296" cy="271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ástupný symbol textu 4">
            <a:extLst>
              <a:ext uri="{FF2B5EF4-FFF2-40B4-BE49-F238E27FC236}">
                <a16:creationId xmlns:a16="http://schemas.microsoft.com/office/drawing/2014/main" id="{85DF8549-49A9-4045-9440-3C137B807487}"/>
              </a:ext>
            </a:extLst>
          </p:cNvPr>
          <p:cNvSpPr txBox="1">
            <a:spLocks/>
          </p:cNvSpPr>
          <p:nvPr userDrawn="1"/>
        </p:nvSpPr>
        <p:spPr>
          <a:xfrm>
            <a:off x="594915" y="5607609"/>
            <a:ext cx="7707659" cy="507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>
                <a:solidFill>
                  <a:srgbClr val="D71440"/>
                </a:solidFill>
              </a:rPr>
              <a:t>Analytická studie – retrospektivní data 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572C5E22-2EB2-422D-942A-F74CDAED99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41454" y="4155581"/>
            <a:ext cx="3200677" cy="2499577"/>
          </a:xfrm>
          <a:prstGeom prst="rect">
            <a:avLst/>
          </a:prstGeom>
        </p:spPr>
      </p:pic>
      <p:sp>
        <p:nvSpPr>
          <p:cNvPr id="21" name="Obdélník 20">
            <a:extLst>
              <a:ext uri="{FF2B5EF4-FFF2-40B4-BE49-F238E27FC236}">
                <a16:creationId xmlns:a16="http://schemas.microsoft.com/office/drawing/2014/main" id="{DE842B4A-D124-4F6D-A394-7E2055D4C08A}"/>
              </a:ext>
            </a:extLst>
          </p:cNvPr>
          <p:cNvSpPr/>
          <p:nvPr userDrawn="1"/>
        </p:nvSpPr>
        <p:spPr>
          <a:xfrm>
            <a:off x="660273" y="426995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rgbClr val="2E5980"/>
                </a:solidFill>
              </a:rPr>
              <a:t>DATOVÁ ZÁKLADNA PRO STRATEGICKÉ MAKROEKONOMICKÉ PREDIKCE REZORTU ZDRAVOTNICTVÍ</a:t>
            </a:r>
          </a:p>
        </p:txBody>
      </p:sp>
    </p:spTree>
    <p:extLst>
      <p:ext uri="{BB962C8B-B14F-4D97-AF65-F5344CB8AC3E}">
        <p14:creationId xmlns:p14="http://schemas.microsoft.com/office/powerpoint/2010/main" val="784849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88339" y="1162522"/>
            <a:ext cx="543659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3400" b="1">
                <a:solidFill>
                  <a:schemeClr val="bg1"/>
                </a:solidFill>
              </a:rPr>
              <a:t>PREDIKCE VÝVOJE SEGMENTU CENTROVÉ </a:t>
            </a:r>
          </a:p>
          <a:p>
            <a:pPr algn="l"/>
            <a:r>
              <a:rPr lang="cs-CZ" sz="3400" b="1">
                <a:solidFill>
                  <a:schemeClr val="bg1"/>
                </a:solidFill>
              </a:rPr>
              <a:t>LÉČBY DO ROKU 2025</a:t>
            </a:r>
          </a:p>
        </p:txBody>
      </p:sp>
    </p:spTree>
    <p:extLst>
      <p:ext uri="{BB962C8B-B14F-4D97-AF65-F5344CB8AC3E}">
        <p14:creationId xmlns:p14="http://schemas.microsoft.com/office/powerpoint/2010/main" val="2666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9C8D0A0-63C5-4F9E-9DC8-8B275B35D6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12657"/>
            <a:ext cx="12380686" cy="471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6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167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035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10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013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57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0162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762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649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36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652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376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217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53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6535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795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4022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7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62" r:id="rId4"/>
    <p:sldLayoutId id="2147483663" r:id="rId5"/>
    <p:sldLayoutId id="2147483664" r:id="rId6"/>
    <p:sldLayoutId id="2147483665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85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764705"/>
            <a:ext cx="10972800" cy="5040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Obdélník 13"/>
          <p:cNvSpPr/>
          <p:nvPr userDrawn="1"/>
        </p:nvSpPr>
        <p:spPr>
          <a:xfrm>
            <a:off x="0" y="6272893"/>
            <a:ext cx="12192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grpSp>
        <p:nvGrpSpPr>
          <p:cNvPr id="19" name="Skupina 18"/>
          <p:cNvGrpSpPr/>
          <p:nvPr userDrawn="1"/>
        </p:nvGrpSpPr>
        <p:grpSpPr>
          <a:xfrm>
            <a:off x="585810" y="6370574"/>
            <a:ext cx="3021409" cy="421394"/>
            <a:chOff x="-1238301" y="3808742"/>
            <a:chExt cx="2266057" cy="421394"/>
          </a:xfrm>
        </p:grpSpPr>
        <p:pic>
          <p:nvPicPr>
            <p:cNvPr id="20" name="Obrázek 19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77"/>
            <a:stretch/>
          </p:blipFill>
          <p:spPr>
            <a:xfrm>
              <a:off x="-1238301" y="3808742"/>
              <a:ext cx="612000" cy="410232"/>
            </a:xfrm>
            <a:prstGeom prst="rect">
              <a:avLst/>
            </a:prstGeom>
          </p:spPr>
        </p:pic>
        <p:sp>
          <p:nvSpPr>
            <p:cNvPr id="21" name="TextovéPole 20"/>
            <p:cNvSpPr txBox="1"/>
            <p:nvPr userDrawn="1"/>
          </p:nvSpPr>
          <p:spPr>
            <a:xfrm>
              <a:off x="-685691" y="3814638"/>
              <a:ext cx="171344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700" i="0">
                  <a:solidFill>
                    <a:schemeClr val="bg2">
                      <a:lumMod val="10000"/>
                    </a:schemeClr>
                  </a:solidFill>
                </a:rPr>
                <a:t>Evropská</a:t>
              </a:r>
              <a:r>
                <a:rPr lang="cs-CZ" sz="700" i="0" baseline="0">
                  <a:solidFill>
                    <a:schemeClr val="bg2">
                      <a:lumMod val="10000"/>
                    </a:schemeClr>
                  </a:solidFill>
                </a:rPr>
                <a:t> unie</a:t>
              </a:r>
            </a:p>
            <a:p>
              <a:r>
                <a:rPr lang="cs-CZ" sz="700" i="0" baseline="0">
                  <a:solidFill>
                    <a:schemeClr val="bg2">
                      <a:lumMod val="10000"/>
                    </a:schemeClr>
                  </a:solidFill>
                </a:rPr>
                <a:t>Evropský sociální fond</a:t>
              </a:r>
            </a:p>
            <a:p>
              <a:r>
                <a:rPr lang="cs-CZ" sz="700" i="0" baseline="0">
                  <a:solidFill>
                    <a:schemeClr val="bg2">
                      <a:lumMod val="10000"/>
                    </a:schemeClr>
                  </a:solidFill>
                </a:rPr>
                <a:t>Operační program Zaměstnanost</a:t>
              </a:r>
              <a:endParaRPr lang="cs-CZ" sz="700" i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105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16">
          <p15:clr>
            <a:srgbClr val="F26B43"/>
          </p15:clr>
        </p15:guide>
        <p15:guide id="2" pos="27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zis.cz/index.php?pg=o-nas--projekty&amp;prid=36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93-genove-personalizovane-kurativni-terapie-datovy-souhrn" TargetMode="External"/><Relationship Id="rId7" Type="http://schemas.openxmlformats.org/officeDocument/2006/relationships/hyperlink" Target="https://www.nzip.cz/data/2361-hromadne-vyrabene-lecive-pripravky-datovy-souhrn" TargetMode="External"/><Relationship Id="rId2" Type="http://schemas.openxmlformats.org/officeDocument/2006/relationships/hyperlink" Target="https://www.nzip.cz/data/2367-centrove-leky-datovy-souhr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zip.cz/data/2360-prostredky-zdravotnicke-techniky-poukaz-datovy-souhrn" TargetMode="External"/><Relationship Id="rId5" Type="http://schemas.openxmlformats.org/officeDocument/2006/relationships/hyperlink" Target="https://www.nzip.cz/data/2180-pristrojove-vybaveni-datovy-souhrn" TargetMode="External"/><Relationship Id="rId4" Type="http://schemas.openxmlformats.org/officeDocument/2006/relationships/hyperlink" Target="https://www.nzip.cz/data/2359-prostredky-zdravotnicke-techniky-zvlast-uctovany-material-datovy-souhr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70-recepty-poukazy-obor-pece-datovy-souhrn" TargetMode="External"/><Relationship Id="rId2" Type="http://schemas.openxmlformats.org/officeDocument/2006/relationships/hyperlink" Target="https://www.nzip.cz/data/2365-individualne-pripravovane-lecive-pripravky-datovy-souhr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zip.cz/data/1911-interaktivni-vizualizace-vykazane-hromadne-vyrabene-lecive-pripravky-verejne-zdravotni-pojisteni-nrhzs" TargetMode="External"/><Relationship Id="rId5" Type="http://schemas.openxmlformats.org/officeDocument/2006/relationships/hyperlink" Target="https://www.nzip.cz/data/1912-interaktivni-vizualizace-prostredky-zdravotnicke-techniky-vykazany-material-verejne-zdravotni-pojisteni-nrhzs" TargetMode="External"/><Relationship Id="rId4" Type="http://schemas.openxmlformats.org/officeDocument/2006/relationships/hyperlink" Target="https://www.uzis.cz/index.php?pg=o-nas--projekty&amp;prid=3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72-kapacity-uvazky-datovy-souhrn" TargetMode="External"/><Relationship Id="rId7" Type="http://schemas.openxmlformats.org/officeDocument/2006/relationships/hyperlink" Target="https://www.uzis.cz/index.php?pg=o-nas--projekty&amp;prid=36" TargetMode="External"/><Relationship Id="rId2" Type="http://schemas.openxmlformats.org/officeDocument/2006/relationships/hyperlink" Target="https://www.nzip.cz/data/2371-odmenovani-platy-mzdy-datovy-souhr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zip.cz/data/2358-pracovnici-pocty-zp-vek-pohlavi-kraj-okres-datovy-souhrn" TargetMode="External"/><Relationship Id="rId5" Type="http://schemas.openxmlformats.org/officeDocument/2006/relationships/hyperlink" Target="https://www.nzip.cz/data/2374-odmenovani-platy-ispv-datovy-souhrn" TargetMode="External"/><Relationship Id="rId4" Type="http://schemas.openxmlformats.org/officeDocument/2006/relationships/hyperlink" Target="https://www.nzip.cz/data/2373-odmenovani-mzdy-ispv-datovy-souhr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kategorie/357-personalni-kapacity-zdravotnictvi" TargetMode="External"/><Relationship Id="rId2" Type="http://schemas.openxmlformats.org/officeDocument/2006/relationships/hyperlink" Target="https://www.uzis.cz/index.php?pg=o-nas--projekty&amp;prid=3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zip.cz/kategorie/373-personalni-kapacity-zdravotnictvi-analyticke-studi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69-produkce-lekarny-vydejny-datovy-souhrn" TargetMode="External"/><Relationship Id="rId2" Type="http://schemas.openxmlformats.org/officeDocument/2006/relationships/hyperlink" Target="https://www.nzip.cz/data/2368-produkce-poskytovatele-zdravotnich-sluzeb-ambulantni-pece-datovy-souhrn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uzis.cz/index.php?pg=o-nas--projekty&amp;prid=3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zip.cz/kategorie/324-informacni-system-screeningu-karcinomu-prsu" TargetMode="External"/><Relationship Id="rId3" Type="http://schemas.openxmlformats.org/officeDocument/2006/relationships/hyperlink" Target="https://www.nzip.cz/data/2363-primarni-pece-zatez-pldd-datovy-souhrn" TargetMode="External"/><Relationship Id="rId7" Type="http://schemas.openxmlformats.org/officeDocument/2006/relationships/hyperlink" Target="https://www.nzip.cz/kategorie/328-informacni-system-screeningu-karcinomu-hrdla-delozniho" TargetMode="External"/><Relationship Id="rId2" Type="http://schemas.openxmlformats.org/officeDocument/2006/relationships/hyperlink" Target="https://www.nzip.cz/data/2362-primarni-pece-zatez-pld-datovy-souhr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zip.cz/kategorie/326-informacni-system-screeningu-karcinomu-tlusteho-streva-konecniku" TargetMode="External"/><Relationship Id="rId5" Type="http://schemas.openxmlformats.org/officeDocument/2006/relationships/hyperlink" Target="https://www.nzip.cz/kategorie/292-centralni-evidence-dat-populacni-preventivni-programy" TargetMode="External"/><Relationship Id="rId4" Type="http://schemas.openxmlformats.org/officeDocument/2006/relationships/hyperlink" Target="https://www.uzis.cz/index.php?pg=o-nas--projekty&amp;prid=3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1909-interaktivni-vizualizace-vykony-zdravotni-pece-vykazane-verejne-zdravotni-pojisteni-nrhzs" TargetMode="External"/><Relationship Id="rId2" Type="http://schemas.openxmlformats.org/officeDocument/2006/relationships/hyperlink" Target="https://www.uzis.cz/index.php?pg=o-nas--projekty&amp;prid=3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zip.cz/data/1910-interaktivni-vizualizace-vykazane-vykony-zdravotni-pece-verejne-zdravotni-pojisteni-poskytovatele-zdravotnich-sluzeb-nrhz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172-zakladni-sazby-poskytovatele-alp-datovy-souhrn" TargetMode="External"/><Relationship Id="rId2" Type="http://schemas.openxmlformats.org/officeDocument/2006/relationships/hyperlink" Target="https://www.nzip.cz/data/2394-naklady-zdravotni-pojistovny-segmenty-datovy-souhrn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uzis.cz/index.php?pg=o-nas--projekty&amp;prid=3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83-nakladovost-drg-skupiny-datovy-souhrn" TargetMode="External"/><Relationship Id="rId2" Type="http://schemas.openxmlformats.org/officeDocument/2006/relationships/hyperlink" Target="https://www.nzip.cz/data/2364-hospitalizacni-pripady-akutni-pece-icz-cz-drg-datovy-souhr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zip.cz/data/2378-luzkovy-fond-akutni-nasledna-dlouhodoba-pece-datovy-souhrn" TargetMode="External"/><Relationship Id="rId5" Type="http://schemas.openxmlformats.org/officeDocument/2006/relationships/hyperlink" Target="https://www.nzip.cz/data/2386-produkce-lazne-ozdravovny-datovy-souhrn" TargetMode="External"/><Relationship Id="rId4" Type="http://schemas.openxmlformats.org/officeDocument/2006/relationships/hyperlink" Target="https://www.nzip.cz/data/2377-poskytovatele-zdravotnich-sluzeb-nasledna-dlouhodoba-pece-datovy-souhr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645-vysoce-specializovana-pece-centra-datovy-souhrn" TargetMode="External"/><Relationship Id="rId2" Type="http://schemas.openxmlformats.org/officeDocument/2006/relationships/hyperlink" Target="https://www.nzip.cz/data/2385-referencni-sit-datovy-souhr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nzip.cz/data/2376-luzkova-pece-nakladova-struktura-datovy-souhrn" TargetMode="External"/><Relationship Id="rId4" Type="http://schemas.openxmlformats.org/officeDocument/2006/relationships/hyperlink" Target="https://www.nzip.cz/data/2384-urgentni-prijmy-datovy-souhr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253-migrace-luzkova-pece-interaktivni-vizualizace" TargetMode="External"/><Relationship Id="rId2" Type="http://schemas.openxmlformats.org/officeDocument/2006/relationships/hyperlink" Target="https://www.nzip.cz/data/1914-hospitalizacni-pripady-akutni-pece-kardiologie-interaktivni-vizualizace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zis.cz/index.php?pg=o-nas--projekty&amp;prid=36" TargetMode="External"/><Relationship Id="rId4" Type="http://schemas.openxmlformats.org/officeDocument/2006/relationships/hyperlink" Target="https://www.nzip.cz/data/2074-interaktivni-vizualizace-luzkovy-fond-cr-vyuziti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80-uhrady-zdravotni-pojistovny-komunitni-osetrovatelska-pece-datovy-souhrn" TargetMode="External"/><Relationship Id="rId2" Type="http://schemas.openxmlformats.org/officeDocument/2006/relationships/hyperlink" Target="https://www.nzip.cz/data/2379-produkce-poskytovatele-zdravotnich-sluzeb-osetrovatelska-pece-datovy-souhr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nzip.cz/kategorie/361-narodni-informacni-system-paliativni-pece" TargetMode="External"/><Relationship Id="rId4" Type="http://schemas.openxmlformats.org/officeDocument/2006/relationships/hyperlink" Target="https://www.uzis.cz/index.php?pg=o-nas--projekty&amp;prid=3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data/2382-vykony-jednodenni-pece-datovy-souhrn" TargetMode="External"/><Relationship Id="rId2" Type="http://schemas.openxmlformats.org/officeDocument/2006/relationships/hyperlink" Target="https://www.nzip.cz/data/2381-smluvne-sjednana-jednodenni-pece-datovy-souhr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zis.cz/index.php?pg=o-nas--projekty&amp;prid=36" TargetMode="External"/><Relationship Id="rId4" Type="http://schemas.openxmlformats.org/officeDocument/2006/relationships/hyperlink" Target="https://www.nzip.cz/data/2614-kratkodobe-hospitalizace-drg-datovy-souhr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93CF21A1-87DB-217D-CDC5-2962B34EC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737" y="1139787"/>
            <a:ext cx="3213275" cy="82816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EB1F710-76C0-8118-6DD0-5CEB9EA02F7C}"/>
              </a:ext>
            </a:extLst>
          </p:cNvPr>
          <p:cNvSpPr txBox="1"/>
          <p:nvPr/>
        </p:nvSpPr>
        <p:spPr>
          <a:xfrm rot="19968921">
            <a:off x="1188317" y="2395063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Projekt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CZ.03.02.02/00/22_046/0002180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3059305-49B3-0052-BC48-88E3840ECD62}"/>
              </a:ext>
            </a:extLst>
          </p:cNvPr>
          <p:cNvSpPr txBox="1"/>
          <p:nvPr/>
        </p:nvSpPr>
        <p:spPr>
          <a:xfrm>
            <a:off x="4285307" y="6183517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3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C6AB5-1C8C-DF25-B12D-54D648637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C1097440-E383-3901-8296-F8CB5CC2F8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D71440"/>
                </a:solidFill>
                <a:latin typeface="+mn-lt"/>
              </a:rPr>
              <a:t>DIMENZE 1. Ceny a objemy 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B30098A2-C911-D279-CA00-C7A8B89C9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294666"/>
              </p:ext>
            </p:extLst>
          </p:nvPr>
        </p:nvGraphicFramePr>
        <p:xfrm>
          <a:off x="223441" y="858839"/>
          <a:ext cx="10118012" cy="5832216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48000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978067">
                <a:tc rowSpan="6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1.1 </a:t>
                      </a:r>
                      <a:r>
                        <a:rPr lang="cs-CZ" sz="20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Centrové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 léky</a:t>
                      </a:r>
                      <a:endParaRPr lang="cs-CZ" sz="20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Celkové náklady na </a:t>
                      </a:r>
                      <a:r>
                        <a:rPr lang="cs-CZ" sz="16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centrové</a:t>
                      </a:r>
                      <a:r>
                        <a:rPr lang="cs-CZ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léky za předchozí kalendářní roky, vývoj úhrad a objemu péče (</a:t>
                      </a:r>
                      <a:r>
                        <a:rPr lang="cs-CZ" sz="16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člověko</a:t>
                      </a:r>
                      <a:r>
                        <a:rPr lang="cs-CZ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-měsíce na léčbě, počet léčených UOP) za jednotlivé segmenty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916937">
                <a:tc vMerge="1">
                  <a:txBody>
                    <a:bodyPr/>
                    <a:lstStyle/>
                    <a:p>
                      <a:pPr algn="l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1.2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Genové a personalizované kurativní terapie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Celkové náklady za předchozí kalendářní roky.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58887"/>
                  </a:ext>
                </a:extLst>
              </a:tr>
              <a:tr h="733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36" marR="6836" marT="68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1.3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4"/>
                        </a:rPr>
                        <a:t>Prostředky zdravotnické techniky (zvlášť účtovaný materiál)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Hodnoty vykázaného zvlášť účtovaného materiálu v Kč za poslední sledované období, včetně počtu balení a UOP. Kategorizace dle číselníku ZP. Výstup dle předepisujícího IČZ.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9319"/>
                  </a:ext>
                </a:extLst>
              </a:tr>
              <a:tr h="9780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36" marR="6836" marT="68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1.4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5"/>
                        </a:rPr>
                        <a:t>Přístroje ​(výpočetní tomografie, magnetická rezonance, další)​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Identifikátory o vybraných přístrojích. V rámci aktualizace bude přidána informace o  návaznosti na data o výkonech a personálních kapacitách z dalších registrů počátkem roku 2026. 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Zdroj dat: nyní výkaz T, při aktualizaci  NRPZS, NRHZS, NRZP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728199"/>
                  </a:ext>
                </a:extLst>
              </a:tr>
              <a:tr h="733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1.5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b="0" i="0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6"/>
                        </a:rPr>
                        <a:t>Prostředky zdravotnické techniky (poukaz)​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Hodnoty vykázaných PZT na poukazech v Kč za poslední sledované období, včetně počtu balení a UOP. Kategorizace dle číselníku ZP. Výstup dle předepisujícího IČZ.</a:t>
                      </a: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015792"/>
                  </a:ext>
                </a:extLst>
              </a:tr>
              <a:tr h="733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36" marR="6836" marT="68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1.6 </a:t>
                      </a:r>
                      <a:r>
                        <a:rPr lang="cs-CZ" sz="2000" b="0" i="0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7"/>
                        </a:rPr>
                        <a:t>Léčivé přípravky (hromadně vyráběné léčivé přípravky)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Hodnoty vykázaných hromadně vyráběných léčivých přípravků v Kč za poslední sledované období, včetně počtu balení a UOP. Kategorizace dle ATC  skupin. Výstup dle předepisujícího IČZ.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224903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38EFA9AC-53FC-8BE4-A73E-E576A0F8BC1A}"/>
              </a:ext>
            </a:extLst>
          </p:cNvPr>
          <p:cNvSpPr txBox="1"/>
          <p:nvPr/>
        </p:nvSpPr>
        <p:spPr>
          <a:xfrm>
            <a:off x="10421114" y="854509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7A6B55B-B988-9F14-15B7-3754806D63D2}"/>
              </a:ext>
            </a:extLst>
          </p:cNvPr>
          <p:cNvSpPr txBox="1"/>
          <p:nvPr/>
        </p:nvSpPr>
        <p:spPr>
          <a:xfrm>
            <a:off x="10407974" y="2799077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2E64F38-76A0-E5B7-9E2B-DA296F4AC7ED}"/>
              </a:ext>
            </a:extLst>
          </p:cNvPr>
          <p:cNvSpPr txBox="1"/>
          <p:nvPr/>
        </p:nvSpPr>
        <p:spPr>
          <a:xfrm>
            <a:off x="10442578" y="4736144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20D19A8-CFC1-EB8F-94C7-7DB3A314C38B}"/>
              </a:ext>
            </a:extLst>
          </p:cNvPr>
          <p:cNvSpPr txBox="1"/>
          <p:nvPr/>
        </p:nvSpPr>
        <p:spPr>
          <a:xfrm>
            <a:off x="10442578" y="5728265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F89349F-F220-527C-BEB0-B8C11818E03D}"/>
              </a:ext>
            </a:extLst>
          </p:cNvPr>
          <p:cNvSpPr txBox="1"/>
          <p:nvPr/>
        </p:nvSpPr>
        <p:spPr>
          <a:xfrm>
            <a:off x="10407973" y="3751524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8.12.2025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920B92C-9BF0-45E8-B6A6-AEB0B6D31C4C}"/>
              </a:ext>
            </a:extLst>
          </p:cNvPr>
          <p:cNvSpPr txBox="1"/>
          <p:nvPr/>
        </p:nvSpPr>
        <p:spPr>
          <a:xfrm>
            <a:off x="10421113" y="1846630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10.2.2025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72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1. Ceny a objemy 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22258"/>
              </p:ext>
            </p:extLst>
          </p:nvPr>
        </p:nvGraphicFramePr>
        <p:xfrm>
          <a:off x="212709" y="1062754"/>
          <a:ext cx="10118010" cy="2151844"/>
        </p:xfrm>
        <a:graphic>
          <a:graphicData uri="http://schemas.openxmlformats.org/drawingml/2006/table">
            <a:tbl>
              <a:tblPr/>
              <a:tblGrid>
                <a:gridCol w="1237995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5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48000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957930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1.7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Léčivé přípravky (individuálně připravované léčivé přípravky)​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531"/>
                        </a:lnSpc>
                        <a:buNone/>
                      </a:pPr>
                      <a:r>
                        <a:rPr lang="cs-CZ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Hodnoty vykázaných individuálně vyráběných léčivých přípravků v Kč za poslední sledované období, včetně počtu balení a UOP. Kategorizace dle číselníku ZP. Výstup dle předepisujícího IČZ.</a:t>
                      </a:r>
                      <a:endParaRPr lang="cs-CZ" sz="1600" b="0" i="0" u="none" strike="noStrike" noProof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lvl="0" algn="l">
                        <a:lnSpc>
                          <a:spcPts val="1531"/>
                        </a:lnSpc>
                        <a:buNone/>
                      </a:pPr>
                      <a:r>
                        <a:rPr lang="cs-CZ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1071369">
                <a:tc vMerge="1">
                  <a:txBody>
                    <a:bodyPr/>
                    <a:lstStyle/>
                    <a:p>
                      <a:pPr algn="l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1.8 </a:t>
                      </a:r>
                      <a:r>
                        <a:rPr lang="cs-CZ" sz="2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3"/>
                        </a:rPr>
                        <a:t>Recepty a poukazy dle předepisujícího oboru péče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725"/>
                        </a:lnSpc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Hodnoty léků a PZT v Kč z receptů a poukazů za poslední sledované období. Rozdělení dle předepisujícího oboru péče.</a:t>
                      </a:r>
                    </a:p>
                    <a:p>
                      <a:pPr lvl="0" algn="l">
                        <a:lnSpc>
                          <a:spcPts val="1725"/>
                        </a:lnSpc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 </a:t>
                      </a:r>
                    </a:p>
                    <a:p>
                      <a:pPr lvl="0" algn="l">
                        <a:buNone/>
                      </a:pPr>
                      <a:endParaRPr lang="cs-CZ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58887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ED9276F9-7329-884D-11B8-125879FACC7B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775A5E-B02E-CDF3-4986-1FCC4EC2AF6C}"/>
              </a:ext>
            </a:extLst>
          </p:cNvPr>
          <p:cNvSpPr txBox="1"/>
          <p:nvPr/>
        </p:nvSpPr>
        <p:spPr>
          <a:xfrm>
            <a:off x="452673" y="3648547"/>
            <a:ext cx="10230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Další publikované datové sady v rámci NZIP:</a:t>
            </a:r>
          </a:p>
          <a:p>
            <a:endParaRPr lang="cs-CZ" dirty="0"/>
          </a:p>
          <a:p>
            <a:r>
              <a:rPr lang="cs-CZ" dirty="0">
                <a:hlinkClick r:id="rId5"/>
              </a:rPr>
              <a:t>Prostředky zdravotnické techniky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6"/>
              </a:rPr>
              <a:t>Vykázané hromadně vyráběné léčivé přípravky v rámci veřejného zdravotního pojištění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AA97040-131C-74A0-E6E4-417C20CAAA93}"/>
              </a:ext>
            </a:extLst>
          </p:cNvPr>
          <p:cNvSpPr txBox="1"/>
          <p:nvPr/>
        </p:nvSpPr>
        <p:spPr>
          <a:xfrm>
            <a:off x="10442573" y="1062754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8.11.2025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3AED013-7206-3A1C-B343-306CD4E72442}"/>
              </a:ext>
            </a:extLst>
          </p:cNvPr>
          <p:cNvSpPr txBox="1"/>
          <p:nvPr/>
        </p:nvSpPr>
        <p:spPr>
          <a:xfrm>
            <a:off x="10431846" y="2138676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65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2. Personální zabezpečení 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594472"/>
              </p:ext>
            </p:extLst>
          </p:nvPr>
        </p:nvGraphicFramePr>
        <p:xfrm>
          <a:off x="212709" y="1062754"/>
          <a:ext cx="10086851" cy="4897308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1469876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2.1 </a:t>
                      </a:r>
                      <a:r>
                        <a:rPr lang="cs-CZ" sz="2000" b="0" i="0" u="none" strike="noStrike" noProof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Vývoj průměrných platů, mezd a úvazků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průměrných platů a mezd v členění dle typu zdravotnických pracovníků (lékaři, sestry, ostatní NLZP) v trendu za předchozí roky. </a:t>
                      </a:r>
                    </a:p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Kategorizace dle typu poskytovatele (segmentu péče).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 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sym typeface="Wingdings" panose="05000000000000000000" pitchFamily="2" charset="2"/>
                        </a:rPr>
                        <a:t>&lt;-&gt; NRZP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), společně s vývojem úvazkové kapacity, resortní statistická šetření (E201, E301, E401)</a:t>
                      </a:r>
                    </a:p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Výstupy:</a:t>
                      </a:r>
                    </a:p>
                    <a:p>
                      <a:pPr marL="285750" indent="-2857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2.1.1 Odměňování  - platy a mzdy</a:t>
                      </a: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285750" indent="-2857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2.1.2 Kapacity - úvazky</a:t>
                      </a: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MPSV (systém ISPV)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2.2 </a:t>
                      </a:r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Kontrolní data informačního systému o průměrném výdělku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Šetření ISPV je do Programu statistických zjišťování zařazeno nově od roku 2024 jako Pololetní šetření o průměrném výdělku.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Zdroj dat: Informační systém o průměrném výdělku (ISPV)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Výstupy: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4"/>
                        </a:rPr>
                        <a:t>2.2.1 Odměňování mzdy</a:t>
                      </a:r>
                      <a:endParaRPr lang="cs-CZ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5"/>
                        </a:rPr>
                        <a:t>2.2.2 Odměňování platy</a:t>
                      </a:r>
                      <a:endParaRPr lang="cs-CZ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/>
                      <a:endParaRPr lang="cs-CZ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411087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2.3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6"/>
                        </a:rPr>
                        <a:t>Věková struktura zdravotnických pracovníků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Počet zdravotnických pracovníků ve fyzických osobách dle věkových skupin (lékaři, sestry, ostatní NLZP). </a:t>
                      </a:r>
                    </a:p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Kategorizace dle typu poskytovatele (segmentu péče).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sym typeface="Wingdings" panose="05000000000000000000" pitchFamily="2" charset="2"/>
                        </a:rPr>
                        <a:t>NRZP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237376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F9F66CC0-93DF-1D61-BC8E-A0856A6D65C6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2551CAE-E9C1-542F-73EA-7D165E313773}"/>
              </a:ext>
            </a:extLst>
          </p:cNvPr>
          <p:cNvSpPr txBox="1"/>
          <p:nvPr/>
        </p:nvSpPr>
        <p:spPr>
          <a:xfrm>
            <a:off x="10431844" y="1920566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25.11.2025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4040B06-23D5-DA13-D65F-15F03EF6DAD9}"/>
              </a:ext>
            </a:extLst>
          </p:cNvPr>
          <p:cNvSpPr txBox="1"/>
          <p:nvPr/>
        </p:nvSpPr>
        <p:spPr>
          <a:xfrm>
            <a:off x="10431846" y="2666256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840C845-5414-7446-4CD3-A4ABA7AA2E89}"/>
              </a:ext>
            </a:extLst>
          </p:cNvPr>
          <p:cNvSpPr txBox="1"/>
          <p:nvPr/>
        </p:nvSpPr>
        <p:spPr>
          <a:xfrm>
            <a:off x="10431844" y="3644891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31.6.2025, aktualizováno dne 11.2.2026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D5CADCF-42C7-1B4A-3809-6E1CCCED4E71}"/>
              </a:ext>
            </a:extLst>
          </p:cNvPr>
          <p:cNvSpPr txBox="1"/>
          <p:nvPr/>
        </p:nvSpPr>
        <p:spPr>
          <a:xfrm>
            <a:off x="10431843" y="4361077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31.6.2025, aktualizováno dne 11.2.2026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81D67E0-8D1F-E918-896D-D01A722F3F6F}"/>
              </a:ext>
            </a:extLst>
          </p:cNvPr>
          <p:cNvSpPr txBox="1"/>
          <p:nvPr/>
        </p:nvSpPr>
        <p:spPr>
          <a:xfrm>
            <a:off x="10431842" y="5211199"/>
            <a:ext cx="154744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6.11.2025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073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2. Personální zabezpečení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9F66CC0-93DF-1D61-BC8E-A0856A6D65C6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8185319-1CAE-5719-393B-08D08279D51C}"/>
              </a:ext>
            </a:extLst>
          </p:cNvPr>
          <p:cNvSpPr txBox="1"/>
          <p:nvPr/>
        </p:nvSpPr>
        <p:spPr>
          <a:xfrm>
            <a:off x="212709" y="914401"/>
            <a:ext cx="102304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Další publikované datové sady v rámci NZIP:</a:t>
            </a:r>
          </a:p>
          <a:p>
            <a:endParaRPr lang="cs-CZ" b="1" dirty="0"/>
          </a:p>
          <a:p>
            <a:r>
              <a:rPr lang="cs-CZ" dirty="0">
                <a:hlinkClick r:id="rId3"/>
              </a:rPr>
              <a:t>Personální kapacity ve zdravotnictví</a:t>
            </a:r>
            <a:endParaRPr lang="cs-CZ" dirty="0"/>
          </a:p>
          <a:p>
            <a:endParaRPr lang="cs-CZ" b="1" dirty="0"/>
          </a:p>
          <a:p>
            <a:r>
              <a:rPr lang="cs-CZ" dirty="0">
                <a:hlinkClick r:id="rId4"/>
              </a:rPr>
              <a:t>Personální kapacity ve zdravotnictví: analytické studie</a:t>
            </a:r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900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3. Produkce a náklady poskytovatelů nelůžkové péče</a:t>
            </a:r>
            <a:endParaRPr lang="cs-CZ" sz="3200" b="1">
              <a:solidFill>
                <a:srgbClr val="D71440"/>
              </a:solidFill>
              <a:latin typeface="+mn-lt"/>
              <a:ea typeface="Calibri"/>
              <a:cs typeface="Calibri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065108"/>
              </p:ext>
            </p:extLst>
          </p:nvPr>
        </p:nvGraphicFramePr>
        <p:xfrm>
          <a:off x="212710" y="781552"/>
          <a:ext cx="10086851" cy="3921948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1469876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3.1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Produkce poskytovatelů ZZS a přepravy pacientů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Produkce poskytovatelů ZZS a přepravy pacientů (náročnost, objem, počet UOP) – celkem a dle hlavních odborností.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</a:t>
                      </a:r>
                    </a:p>
                    <a:p>
                      <a:pPr marL="285750" indent="-2857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3.2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Produkce PZS ambulantní péče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Produkce poskytovatelů ambulantní péče vycházející z vykazovaných výkonů (náročnost, objem, počet UOP) – celkem a dle hlavních odborností. 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</a:t>
                      </a:r>
                    </a:p>
                    <a:p>
                      <a:pPr marL="285750" indent="-2857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411087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3.3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Produkce 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v lékárnách a výdejnách</a:t>
                      </a:r>
                      <a:endParaRPr lang="cs-CZ" sz="20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Frekvence signálních výkonů výdeje jednoho druhu léčivého přípravku, základní dispenzace a související administrativa a počty vykázaných receptů a poukazů.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706483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88934AFF-337E-8DB0-F841-91E9627770F1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8185DA6-42B7-CEA2-2E49-EE12B83A2E34}"/>
              </a:ext>
            </a:extLst>
          </p:cNvPr>
          <p:cNvSpPr txBox="1"/>
          <p:nvPr/>
        </p:nvSpPr>
        <p:spPr>
          <a:xfrm>
            <a:off x="10431845" y="992255"/>
            <a:ext cx="1616642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počátkem roku 2026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8E93C32-9E6F-6895-9CB0-E4D1106E6EBF}"/>
              </a:ext>
            </a:extLst>
          </p:cNvPr>
          <p:cNvSpPr txBox="1"/>
          <p:nvPr/>
        </p:nvSpPr>
        <p:spPr>
          <a:xfrm>
            <a:off x="10431845" y="2248800"/>
            <a:ext cx="16166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dne 6.11.2025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0493BE5-3EA3-71BF-25C4-D64AAF2CF273}"/>
              </a:ext>
            </a:extLst>
          </p:cNvPr>
          <p:cNvSpPr txBox="1"/>
          <p:nvPr/>
        </p:nvSpPr>
        <p:spPr>
          <a:xfrm>
            <a:off x="10397247" y="3429000"/>
            <a:ext cx="16166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dne 7.11.2025 </a:t>
            </a:r>
          </a:p>
        </p:txBody>
      </p:sp>
    </p:spTree>
    <p:extLst>
      <p:ext uri="{BB962C8B-B14F-4D97-AF65-F5344CB8AC3E}">
        <p14:creationId xmlns:p14="http://schemas.microsoft.com/office/powerpoint/2010/main" val="3461730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3. Produkce a náklady poskytovatelů nelůžkové péče</a:t>
            </a:r>
            <a:endParaRPr lang="cs-CZ" sz="3200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751980"/>
              </p:ext>
            </p:extLst>
          </p:nvPr>
        </p:nvGraphicFramePr>
        <p:xfrm>
          <a:off x="212710" y="781552"/>
          <a:ext cx="10086851" cy="2445236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3.4 Zátěž vybraných poskytovatelů zdravotních služeb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Hodnocení zátěže vybraných PZS (personální zabezpečení,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kapitace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, struktura pojištěnců v kmeni, struktura péče).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</a:t>
                      </a: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NZIS (NRHZS, NRPZS, NRZP)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Výstupy: 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2"/>
                        </a:rPr>
                        <a:t>3.4.1 Praktický lékař pro dospělé</a:t>
                      </a:r>
                      <a:endParaRPr lang="cs-CZ" sz="16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3"/>
                        </a:rPr>
                        <a:t>3.4.2 Praktický lékař pro děti a dorost</a:t>
                      </a:r>
                      <a:endParaRPr lang="cs-CZ" sz="16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cs-CZ" sz="16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3.4.3 Stomatologové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3.4.4 Screeningy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6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3.4.5 Gynekologie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00227"/>
                  </a:ext>
                </a:extLst>
              </a:tr>
            </a:tbl>
          </a:graphicData>
        </a:graphic>
      </p:graphicFrame>
      <p:sp>
        <p:nvSpPr>
          <p:cNvPr id="9" name="TextovéPole 15">
            <a:extLst>
              <a:ext uri="{FF2B5EF4-FFF2-40B4-BE49-F238E27FC236}">
                <a16:creationId xmlns:a16="http://schemas.microsoft.com/office/drawing/2014/main" id="{0609D197-DB62-BE63-96A1-A82FF2064D5D}"/>
              </a:ext>
            </a:extLst>
          </p:cNvPr>
          <p:cNvSpPr txBox="1"/>
          <p:nvPr/>
        </p:nvSpPr>
        <p:spPr>
          <a:xfrm>
            <a:off x="6475122" y="2897705"/>
            <a:ext cx="1547445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v průběhu roku 2026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B4ED604-07B7-7464-5832-BADA7553FE08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C5C5FB9-DD26-CFF0-BE97-A4087AF00576}"/>
              </a:ext>
            </a:extLst>
          </p:cNvPr>
          <p:cNvSpPr txBox="1"/>
          <p:nvPr/>
        </p:nvSpPr>
        <p:spPr>
          <a:xfrm>
            <a:off x="365157" y="3429000"/>
            <a:ext cx="102304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Další publikované datové sady v rámci NZIP:</a:t>
            </a:r>
          </a:p>
          <a:p>
            <a:endParaRPr lang="cs-CZ" dirty="0"/>
          </a:p>
          <a:p>
            <a:r>
              <a:rPr lang="cs-CZ" dirty="0">
                <a:hlinkClick r:id="rId5"/>
              </a:rPr>
              <a:t>Centrální evidence dat populačních preventivních programů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6"/>
              </a:rPr>
              <a:t>Informační systém screeningu karcinomu tlustého střeva a konečníku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7"/>
              </a:rPr>
              <a:t>Informační systém screeningu karcinomu hrdla děložního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8"/>
              </a:rPr>
              <a:t>Informační systém screeningu karcinomu prsu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8" name="TextovéPole 15">
            <a:extLst>
              <a:ext uri="{FF2B5EF4-FFF2-40B4-BE49-F238E27FC236}">
                <a16:creationId xmlns:a16="http://schemas.microsoft.com/office/drawing/2014/main" id="{5ED5BB6A-437B-54D4-489F-4A5F08BCC2C7}"/>
              </a:ext>
            </a:extLst>
          </p:cNvPr>
          <p:cNvSpPr txBox="1"/>
          <p:nvPr/>
        </p:nvSpPr>
        <p:spPr>
          <a:xfrm>
            <a:off x="10509266" y="2353067"/>
            <a:ext cx="162114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v březnu 2026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9CC77C-D3D0-5DDE-875A-AC0EA49133D3}"/>
              </a:ext>
            </a:extLst>
          </p:cNvPr>
          <p:cNvSpPr txBox="1"/>
          <p:nvPr/>
        </p:nvSpPr>
        <p:spPr>
          <a:xfrm>
            <a:off x="10521262" y="1504524"/>
            <a:ext cx="16166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23.1.2026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E4C512F-2FC6-6624-1D7F-E6CA227D63D3}"/>
              </a:ext>
            </a:extLst>
          </p:cNvPr>
          <p:cNvSpPr txBox="1"/>
          <p:nvPr/>
        </p:nvSpPr>
        <p:spPr>
          <a:xfrm>
            <a:off x="10513764" y="781552"/>
            <a:ext cx="16166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23.1.2026</a:t>
            </a:r>
          </a:p>
        </p:txBody>
      </p:sp>
    </p:spTree>
    <p:extLst>
      <p:ext uri="{BB962C8B-B14F-4D97-AF65-F5344CB8AC3E}">
        <p14:creationId xmlns:p14="http://schemas.microsoft.com/office/powerpoint/2010/main" val="128072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4. Seznam výkonů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953229"/>
              </p:ext>
            </p:extLst>
          </p:nvPr>
        </p:nvGraphicFramePr>
        <p:xfrm>
          <a:off x="212709" y="1146665"/>
          <a:ext cx="10086851" cy="2526175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4.1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Dopady plánovaných změn v seznamu výkonů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Modelace celkového dopadu změn - nové výkony, úpravy bodového ohodnocení stávajících výkonů, dopady změn frekvenčních a jiných omezení.</a:t>
                      </a:r>
                    </a:p>
                    <a:p>
                      <a:pPr algn="l" fontAlgn="b"/>
                      <a:r>
                        <a:rPr lang="cs-CZ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Podklad s modelací dopadů založený na analýze frekvence výkonů dle odbornosti pracoviště, IČZ a ZP, včetně počtu unikátních pacientů.</a:t>
                      </a:r>
                    </a:p>
                    <a:p>
                      <a:pPr algn="l" fontAlgn="b"/>
                      <a:r>
                        <a:rPr lang="cs-CZ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NRPZS, data MZD)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4.2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Nové výkony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Nově zařazované výkony včetně odhadu frekvence, počtu bodů a segmentu/odbornosti, ve které budou vykazovány.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MZD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128673"/>
                  </a:ext>
                </a:extLst>
              </a:tr>
            </a:tbl>
          </a:graphicData>
        </a:graphic>
      </p:graphicFrame>
      <p:sp>
        <p:nvSpPr>
          <p:cNvPr id="4" name="TextovéPole 15">
            <a:extLst>
              <a:ext uri="{FF2B5EF4-FFF2-40B4-BE49-F238E27FC236}">
                <a16:creationId xmlns:a16="http://schemas.microsoft.com/office/drawing/2014/main" id="{CC362F81-6262-2488-5875-ED460BCBC995}"/>
              </a:ext>
            </a:extLst>
          </p:cNvPr>
          <p:cNvSpPr txBox="1"/>
          <p:nvPr/>
        </p:nvSpPr>
        <p:spPr>
          <a:xfrm>
            <a:off x="10504912" y="1144299"/>
            <a:ext cx="1547445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v průběhu roku 2026 po dohodě s MZD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6" name="TextovéPole 15">
            <a:extLst>
              <a:ext uri="{FF2B5EF4-FFF2-40B4-BE49-F238E27FC236}">
                <a16:creationId xmlns:a16="http://schemas.microsoft.com/office/drawing/2014/main" id="{D9B956D5-72C9-E048-3A8E-919BA429FA03}"/>
              </a:ext>
            </a:extLst>
          </p:cNvPr>
          <p:cNvSpPr txBox="1"/>
          <p:nvPr/>
        </p:nvSpPr>
        <p:spPr>
          <a:xfrm>
            <a:off x="10504911" y="2725947"/>
            <a:ext cx="1547445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v průběhu roku 2026 po dohodě s MZD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B84767A-D35B-79DC-B1BB-F995F0472FC1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2482B38-7127-FD4B-40C6-C3491F28ABB7}"/>
              </a:ext>
            </a:extLst>
          </p:cNvPr>
          <p:cNvSpPr txBox="1"/>
          <p:nvPr/>
        </p:nvSpPr>
        <p:spPr>
          <a:xfrm>
            <a:off x="452673" y="3919691"/>
            <a:ext cx="10230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/>
              <a:t>Další již publikované datové sady v rámci NZIP:</a:t>
            </a:r>
          </a:p>
          <a:p>
            <a:endParaRPr lang="cs-CZ"/>
          </a:p>
          <a:p>
            <a:r>
              <a:rPr lang="cs-CZ">
                <a:hlinkClick r:id="rId3"/>
              </a:rPr>
              <a:t>Výkony zdravotní péče vykázané v rámci veřejného zdravotního pojištění</a:t>
            </a:r>
            <a:endParaRPr lang="cs-CZ"/>
          </a:p>
          <a:p>
            <a:endParaRPr lang="cs-CZ"/>
          </a:p>
          <a:p>
            <a:r>
              <a:rPr lang="cs-CZ">
                <a:hlinkClick r:id="rId4"/>
              </a:rPr>
              <a:t>Vykázané výkony zdravotní péče v rámci veřejného zdravotního pojištění u jednotlivých poskytovatelů zdravotních služeb</a:t>
            </a:r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7469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9510713" cy="577850"/>
          </a:xfrm>
        </p:spPr>
        <p:txBody>
          <a:bodyPr>
            <a:normAutofit fontScale="90000"/>
          </a:bodyPr>
          <a:lstStyle/>
          <a:p>
            <a:r>
              <a:rPr lang="cs-CZ" sz="3200" b="1" dirty="0">
                <a:solidFill>
                  <a:srgbClr val="D71440"/>
                </a:solidFill>
                <a:latin typeface="+mn-lt"/>
              </a:rPr>
              <a:t>DIMENZE 5. Struktura pojištěnců a náklady zdravotních pojišťoven 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184941"/>
              </p:ext>
            </p:extLst>
          </p:nvPr>
        </p:nvGraphicFramePr>
        <p:xfrm>
          <a:off x="212709" y="1062754"/>
          <a:ext cx="10086851" cy="4076990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5.1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Struktura pojištěnců zdravotních pojišťoven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Datová sada se strukturou pojištěnců ZP za předchozí kalendářní rok (věkové kategorie, spádová oblast – regiony).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data MZD)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5.2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Náklady zdravotních pojišťoven dle segmentů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Datová sada s náklady ZP za předchozí kalendářní rok dle hlavních segmentů péče. 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30375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5.3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Náklady za zdravotní služby pro účely přerozdělování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Datová sada s oceněnými zdravotními službami z nákladů ZP pro účely přerozdělování ve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v.z.p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(NRHZS)</a:t>
                      </a:r>
                    </a:p>
                    <a:p>
                      <a:pPr algn="l" fontAlgn="b"/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3115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5.4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2000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hlinkClick r:id="rId3"/>
                        </a:rPr>
                        <a:t>Základní sazby poskytovatelů akutní lůžkové péče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Datová sada s vývojem a výší základních sazeb mezi jednotlivými poskytovateli akutní lůžkové péče (ALP) a zdravotními pojišťovnami (ZP).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Údaje od zdravotních pojišťoven o úhradách za akutní lůžkovou péči a výši </a:t>
                      </a:r>
                      <a:r>
                        <a:rPr lang="cs-CZ" sz="16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casemixu</a:t>
                      </a: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předané Ministerstvu zdravotnictví ČR.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589402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CCFC78AC-D497-2D38-F161-C950948EF8B5}"/>
              </a:ext>
            </a:extLst>
          </p:cNvPr>
          <p:cNvSpPr txBox="1"/>
          <p:nvPr/>
        </p:nvSpPr>
        <p:spPr>
          <a:xfrm>
            <a:off x="10431840" y="3665985"/>
            <a:ext cx="1547445" cy="64633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31.12.2024, aktualizováno dne 24.2.2026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ovéPole 15">
            <a:extLst>
              <a:ext uri="{FF2B5EF4-FFF2-40B4-BE49-F238E27FC236}">
                <a16:creationId xmlns:a16="http://schemas.microsoft.com/office/drawing/2014/main" id="{1BC85073-1ED5-174A-E6B1-7D26C64B39B9}"/>
              </a:ext>
            </a:extLst>
          </p:cNvPr>
          <p:cNvSpPr txBox="1"/>
          <p:nvPr/>
        </p:nvSpPr>
        <p:spPr>
          <a:xfrm>
            <a:off x="10431840" y="1069419"/>
            <a:ext cx="1616856" cy="64633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1.1.2025, 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Aktualizováno dne 25.2.2026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9" name="TextovéPole 15">
            <a:extLst>
              <a:ext uri="{FF2B5EF4-FFF2-40B4-BE49-F238E27FC236}">
                <a16:creationId xmlns:a16="http://schemas.microsoft.com/office/drawing/2014/main" id="{2A08B43E-D420-DD27-0879-4370455105AF}"/>
              </a:ext>
            </a:extLst>
          </p:cNvPr>
          <p:cNvSpPr txBox="1"/>
          <p:nvPr/>
        </p:nvSpPr>
        <p:spPr>
          <a:xfrm>
            <a:off x="10431840" y="2727459"/>
            <a:ext cx="1547444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Ve vývoji, bude publikováno v druhé polovině 2026 po validaci ze strany ZP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7E7AE0D-1F5D-EBC2-61EE-CCF920241247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076F780-30D0-46E9-7066-CE99E0DC7B36}"/>
              </a:ext>
            </a:extLst>
          </p:cNvPr>
          <p:cNvSpPr txBox="1"/>
          <p:nvPr/>
        </p:nvSpPr>
        <p:spPr>
          <a:xfrm>
            <a:off x="10431840" y="1898439"/>
            <a:ext cx="16166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15.1.2026</a:t>
            </a:r>
          </a:p>
        </p:txBody>
      </p:sp>
    </p:spTree>
    <p:extLst>
      <p:ext uri="{BB962C8B-B14F-4D97-AF65-F5344CB8AC3E}">
        <p14:creationId xmlns:p14="http://schemas.microsoft.com/office/powerpoint/2010/main" val="209904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6. Produkce a náklady segmentu lůžkové péče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155001"/>
              </p:ext>
            </p:extLst>
          </p:nvPr>
        </p:nvGraphicFramePr>
        <p:xfrm>
          <a:off x="212709" y="1062754"/>
          <a:ext cx="10086851" cy="5452784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6.1 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  <a:hlinkClick r:id="rId2"/>
                        </a:rPr>
                        <a:t>Počty hospitalizačních případů akutní lůžkové péče dle identifikačního čísla zařízení a klasifikačního systému CZ-DRG</a:t>
                      </a:r>
                      <a:endParaRPr lang="cs-CZ" sz="20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Produkce (počty HP,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casemix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) v segmentu akutní lůžkové péče.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1332000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6.2</a:t>
                      </a:r>
                      <a:r>
                        <a:rPr lang="cs-CZ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Produkce PZS lůžkové péče, lázní a ozdravoven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Náklady akutní lůžkové péče jako výstup sběrů dat CZ-DRG, extrapolace na celý segment akutní lůžkové péče.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(NRHZS, Úložiště referenčních nemocnic CZ-DRG)</a:t>
                      </a:r>
                    </a:p>
                    <a:p>
                      <a:pPr marL="0" lvl="0" indent="0" algn="l"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Výstupy: </a:t>
                      </a:r>
                    </a:p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  <a:hlinkClick r:id="rId3"/>
                        </a:rPr>
                        <a:t>6.2.1 Nákladovost DRG skupin dle dat referenčních nemocnic</a:t>
                      </a:r>
                      <a:endParaRPr lang="cs-CZ" sz="16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  <a:hlinkClick r:id="rId4"/>
                        </a:rPr>
                        <a:t>6.2.2 Produkce PZS následné a dlouhodobé péče</a:t>
                      </a:r>
                      <a:endParaRPr lang="cs-CZ" sz="16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/>
                          <a:hlinkClick r:id="rId5"/>
                        </a:rPr>
                        <a:t>6.2.3 Produkce v lázních a ozdravovnách</a:t>
                      </a:r>
                      <a:endParaRPr lang="cs-CZ" sz="16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30375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6.3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hlinkClick r:id="rId6"/>
                        </a:rPr>
                        <a:t>Lůžkový fond akutní, následné a dlouhodobé péče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cs-CZ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Struktura lůžkového fondu u PZS a jeho využití v segmentu akutní, následné a dlouhodobé péče.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723822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6.4 </a:t>
                      </a:r>
                      <a:r>
                        <a:rPr lang="cs-CZ" sz="2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Čekací lhůty na vybrané zdravotní služby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Čekací lhůty u poskytovatelů akutní lůžkové péče na vybrané zdravotní služby.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</a:t>
                      </a:r>
                    </a:p>
                    <a:p>
                      <a:pPr marL="285750" indent="-285750" algn="l" fontAlgn="b">
                        <a:buFont typeface="Wingdings" panose="05000000000000000000" pitchFamily="2" charset="2"/>
                        <a:buChar char="§"/>
                      </a:pP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047662"/>
                  </a:ext>
                </a:extLst>
              </a:tr>
            </a:tbl>
          </a:graphicData>
        </a:graphic>
      </p:graphicFrame>
      <p:sp>
        <p:nvSpPr>
          <p:cNvPr id="9" name="TextovéPole 15">
            <a:extLst>
              <a:ext uri="{FF2B5EF4-FFF2-40B4-BE49-F238E27FC236}">
                <a16:creationId xmlns:a16="http://schemas.microsoft.com/office/drawing/2014/main" id="{210D7F26-86A4-EC35-8756-397B24426F59}"/>
              </a:ext>
            </a:extLst>
          </p:cNvPr>
          <p:cNvSpPr txBox="1"/>
          <p:nvPr/>
        </p:nvSpPr>
        <p:spPr>
          <a:xfrm>
            <a:off x="10385126" y="5574196"/>
            <a:ext cx="1655036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Bude publikováno v závislosti dostupnosti dat z agendy E-žádanka 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7A6FA34-AE2B-A604-E8EA-6C9EE7BCADD4}"/>
              </a:ext>
            </a:extLst>
          </p:cNvPr>
          <p:cNvSpPr txBox="1"/>
          <p:nvPr/>
        </p:nvSpPr>
        <p:spPr>
          <a:xfrm>
            <a:off x="10394653" y="1146474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7.11.2025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8462C20-8A53-1D50-2BDB-A7B9F6BDB63B}"/>
              </a:ext>
            </a:extLst>
          </p:cNvPr>
          <p:cNvSpPr txBox="1"/>
          <p:nvPr/>
        </p:nvSpPr>
        <p:spPr>
          <a:xfrm>
            <a:off x="10394652" y="3982191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10.2.2026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BC60219-0F33-1C07-12E7-91200371B1F9}"/>
              </a:ext>
            </a:extLst>
          </p:cNvPr>
          <p:cNvSpPr txBox="1"/>
          <p:nvPr/>
        </p:nvSpPr>
        <p:spPr>
          <a:xfrm>
            <a:off x="10394651" y="2487195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24.2.2026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859F440-E811-B5E7-5B34-F57DEE77BB09}"/>
              </a:ext>
            </a:extLst>
          </p:cNvPr>
          <p:cNvSpPr txBox="1"/>
          <p:nvPr/>
        </p:nvSpPr>
        <p:spPr>
          <a:xfrm>
            <a:off x="10413706" y="4752645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10.2.2026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C3C1C1A-3E39-7D09-7CE5-56E4077C8E98}"/>
              </a:ext>
            </a:extLst>
          </p:cNvPr>
          <p:cNvSpPr txBox="1"/>
          <p:nvPr/>
        </p:nvSpPr>
        <p:spPr>
          <a:xfrm>
            <a:off x="10394650" y="3186189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24.2.2026</a:t>
            </a:r>
          </a:p>
        </p:txBody>
      </p:sp>
    </p:spTree>
    <p:extLst>
      <p:ext uri="{BB962C8B-B14F-4D97-AF65-F5344CB8AC3E}">
        <p14:creationId xmlns:p14="http://schemas.microsoft.com/office/powerpoint/2010/main" val="277388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6. Produkce a náklady segmentu lůžkové péče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521186"/>
              </p:ext>
            </p:extLst>
          </p:nvPr>
        </p:nvGraphicFramePr>
        <p:xfrm>
          <a:off x="212709" y="1062754"/>
          <a:ext cx="10086851" cy="5334886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/>
                        </a:rPr>
                        <a:t>(NZIS)</a:t>
                      </a:r>
                    </a:p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6.5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hlinkClick r:id="rId2"/>
                        </a:rPr>
                        <a:t>Data o referenční síti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Informace o pokrytí DRG skupin systému CZ-DRG daty sítě referenčních nemocnic.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1332000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6.6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hlinkClick r:id="rId3"/>
                        </a:rPr>
                        <a:t>Data o síti CVSP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Data o síti center vysoce specializované péče dle definovaných poskytovatelů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MZD (OZP)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30375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6.7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Data o centralizaci péče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cs-CZ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Data pro jednotlivé DRG skupiny, které mají příznak </a:t>
                      </a:r>
                      <a:r>
                        <a:rPr lang="cs-CZ" sz="1600" b="1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centrovosti</a:t>
                      </a:r>
                      <a:r>
                        <a:rPr lang="cs-CZ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 (mohou  být prováděny v centrech), kolik % péče je prováděno u poskytovatelů s příslušných centrem a bez centra.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723822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2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6.8 </a:t>
                      </a:r>
                      <a:r>
                        <a:rPr lang="cs-CZ" sz="2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+mn-ea"/>
                          <a:cs typeface="+mn-cs"/>
                          <a:hlinkClick r:id="rId4"/>
                        </a:rPr>
                        <a:t>Data o urgentních příjmech </a:t>
                      </a:r>
                      <a:endParaRPr lang="en-US" dirty="0">
                        <a:latin typeface="Aptos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Data o urgentních příjmech, počty vykázaných výkonů, typy urgentních příjmů, statuty traumacenter.</a:t>
                      </a:r>
                      <a:endParaRPr lang="en-US" dirty="0">
                        <a:latin typeface="Apto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NZIS (NRHZS, NRPZS) </a:t>
                      </a:r>
                      <a:endParaRPr lang="cs-CZ" dirty="0">
                        <a:latin typeface="Aptos"/>
                      </a:endParaRPr>
                    </a:p>
                    <a:p>
                      <a:pPr marL="285750" lvl="0" indent="-285750" algn="l" defTabSz="914400"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047662"/>
                  </a:ext>
                </a:extLst>
              </a:tr>
              <a:tr h="81245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/>
                      </a:endParaRPr>
                    </a:p>
                  </a:txBody>
                  <a:tcPr marL="6835" marR="6835" marT="6835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cs-CZ" sz="20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6.9 </a:t>
                      </a:r>
                      <a:r>
                        <a:rPr lang="cs-CZ" sz="2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hlinkClick r:id="rId5"/>
                        </a:rPr>
                        <a:t>Nákladová struktura PZS lůžkové péče</a:t>
                      </a:r>
                      <a:endParaRPr lang="en-US" dirty="0">
                        <a:latin typeface="Aptos"/>
                      </a:endParaRPr>
                    </a:p>
                  </a:txBody>
                  <a:tcPr marL="6835" marR="6835" marT="6835" marB="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Nákladová struktura poskytovatelů lůžkové péče. Podklady pro diferenciaci očekávatelných dopadů mezd, cen, inflace.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Zdroj dat: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285750" lvl="0" indent="-285750" algn="l">
                        <a:buClr>
                          <a:srgbClr val="000000"/>
                        </a:buClr>
                        <a:buFont typeface="Wingdings,Sans-Serif"/>
                        <a:buChar char="§"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Resortní statistická šetření</a:t>
                      </a:r>
                      <a:endParaRPr lang="cs-CZ" dirty="0">
                        <a:latin typeface="Aptos"/>
                      </a:endParaRPr>
                    </a:p>
                    <a:p>
                      <a:pPr marL="0" lvl="0" indent="0" algn="l" defTabSz="914400">
                        <a:buNone/>
                        <a:tabLst/>
                        <a:defRPr/>
                      </a:pPr>
                      <a:endParaRPr lang="cs-CZ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5" marR="6835" marT="6835" marB="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107538"/>
                  </a:ext>
                </a:extLst>
              </a:tr>
            </a:tbl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FCE11B9C-9AA8-1874-A729-AD67223C5901}"/>
              </a:ext>
            </a:extLst>
          </p:cNvPr>
          <p:cNvSpPr txBox="1"/>
          <p:nvPr/>
        </p:nvSpPr>
        <p:spPr>
          <a:xfrm>
            <a:off x="10378741" y="5168140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6.11.2025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68DAD8D-0AC3-EF8B-5F67-C01A334365F8}"/>
              </a:ext>
            </a:extLst>
          </p:cNvPr>
          <p:cNvSpPr txBox="1"/>
          <p:nvPr/>
        </p:nvSpPr>
        <p:spPr>
          <a:xfrm>
            <a:off x="10378741" y="1043529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24.2.2025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F107D07-E89A-8CA0-97F1-228A8BDC6236}"/>
              </a:ext>
            </a:extLst>
          </p:cNvPr>
          <p:cNvSpPr txBox="1"/>
          <p:nvPr/>
        </p:nvSpPr>
        <p:spPr>
          <a:xfrm>
            <a:off x="10369214" y="1945822"/>
            <a:ext cx="1655035" cy="46166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Publikováno 20.2.2026</a:t>
            </a:r>
          </a:p>
        </p:txBody>
      </p:sp>
      <p:sp>
        <p:nvSpPr>
          <p:cNvPr id="8" name="TextovéPole 2">
            <a:extLst>
              <a:ext uri="{FF2B5EF4-FFF2-40B4-BE49-F238E27FC236}">
                <a16:creationId xmlns:a16="http://schemas.microsoft.com/office/drawing/2014/main" id="{4E7B1747-47D8-1011-E121-327308A22E83}"/>
              </a:ext>
            </a:extLst>
          </p:cNvPr>
          <p:cNvSpPr txBox="1"/>
          <p:nvPr/>
        </p:nvSpPr>
        <p:spPr>
          <a:xfrm>
            <a:off x="10378741" y="3284237"/>
            <a:ext cx="1645507" cy="64633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rgbClr val="FFFFFF"/>
                </a:solidFill>
              </a:rPr>
              <a:t>K datu 31.12.2024</a:t>
            </a:r>
            <a:r>
              <a:rPr lang="cs-CZ" sz="1200" b="1" dirty="0">
                <a:solidFill>
                  <a:schemeClr val="bg1"/>
                </a:solidFill>
              </a:rPr>
              <a:t>, aktualizováno dne 25.2.2026</a:t>
            </a:r>
            <a:endParaRPr lang="cs-CZ" sz="1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49C9408-255B-FAB0-FFC2-BEECCED69AD1}"/>
              </a:ext>
            </a:extLst>
          </p:cNvPr>
          <p:cNvSpPr txBox="1"/>
          <p:nvPr/>
        </p:nvSpPr>
        <p:spPr>
          <a:xfrm>
            <a:off x="10369213" y="4192626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24.2.2025 </a:t>
            </a:r>
          </a:p>
        </p:txBody>
      </p:sp>
    </p:spTree>
    <p:extLst>
      <p:ext uri="{BB962C8B-B14F-4D97-AF65-F5344CB8AC3E}">
        <p14:creationId xmlns:p14="http://schemas.microsoft.com/office/powerpoint/2010/main" val="3134710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6. Produkce a náklady segmentu lůžkové péče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B5C8E19-4AD3-0E7A-A1FF-F8DA189A4461}"/>
              </a:ext>
            </a:extLst>
          </p:cNvPr>
          <p:cNvSpPr txBox="1"/>
          <p:nvPr/>
        </p:nvSpPr>
        <p:spPr>
          <a:xfrm>
            <a:off x="212709" y="914401"/>
            <a:ext cx="102304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Další publikované datové sady v rámci NZIP:</a:t>
            </a:r>
          </a:p>
          <a:p>
            <a:endParaRPr lang="cs-CZ" b="1" dirty="0"/>
          </a:p>
          <a:p>
            <a:r>
              <a:rPr lang="cs-CZ" dirty="0">
                <a:hlinkClick r:id="rId2"/>
              </a:rPr>
              <a:t>Charakteristika hospitalizačních případů akutní péče – kardiologie</a:t>
            </a:r>
            <a:endParaRPr lang="cs-CZ" dirty="0"/>
          </a:p>
          <a:p>
            <a:endParaRPr lang="cs-CZ" b="1" dirty="0"/>
          </a:p>
          <a:p>
            <a:r>
              <a:rPr lang="cs-CZ" dirty="0">
                <a:hlinkClick r:id="rId3"/>
              </a:rPr>
              <a:t>Migrace za lůžkovou péčí</a:t>
            </a:r>
            <a:endParaRPr lang="cs-CZ" dirty="0"/>
          </a:p>
          <a:p>
            <a:endParaRPr lang="cs-CZ" b="1" dirty="0"/>
          </a:p>
          <a:p>
            <a:r>
              <a:rPr lang="cs-CZ" dirty="0">
                <a:hlinkClick r:id="rId4"/>
              </a:rPr>
              <a:t>Lůžkový fond ČR a jeho využití</a:t>
            </a:r>
            <a:endParaRPr lang="cs-CZ" b="1" dirty="0"/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15679E0-E580-1FF2-A376-161CA19E29E3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851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rgbClr val="D71440"/>
                </a:solidFill>
                <a:latin typeface="+mn-lt"/>
              </a:rPr>
              <a:t>DIMENZE 7. Produkce a náklady komunitních ošetřovatelských služeb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60149"/>
              </p:ext>
            </p:extLst>
          </p:nvPr>
        </p:nvGraphicFramePr>
        <p:xfrm>
          <a:off x="212709" y="1062754"/>
          <a:ext cx="10086851" cy="3982908"/>
        </p:xfrm>
        <a:graphic>
          <a:graphicData uri="http://schemas.openxmlformats.org/drawingml/2006/table">
            <a:tbl>
              <a:tblPr/>
              <a:tblGrid>
                <a:gridCol w="1237996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832016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6016839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 rowSpan="3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" panose="020B0004020202020204" pitchFamily="34" charset="0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7.1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Vývoj produkce poskytovatelů zdravotních služeb ošetřovatelské péče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produkce (počty UOP, počty výkonů a bodová náročnost, personální zabezpečení) v segmentech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odb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. 913, 925, 926. 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7.2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Vývoj úhrad zdravotních pojišťoven v segmentech komunitní ošetřovatelské péče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úhrad v segmentech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odb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. 913, 925, 926. 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30375"/>
                  </a:ext>
                </a:extLst>
              </a:tr>
              <a:tr h="812459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7.3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a struktura nákladů poskytovatelů zdravotních služeb komunitní ošetřovatelské péče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nákladů a jejich struktura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odb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. 913, 925, 926. 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nová referenční síť poskytovatelů, budovaná od roku 2025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422233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26E9593B-FBD1-5BE5-448D-C644F2B84575}"/>
              </a:ext>
            </a:extLst>
          </p:cNvPr>
          <p:cNvSpPr txBox="1"/>
          <p:nvPr/>
        </p:nvSpPr>
        <p:spPr>
          <a:xfrm>
            <a:off x="10299560" y="3559198"/>
            <a:ext cx="189244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Bude realizováno v návaznosti na založení referenční sítě poskytovatelů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31F2516-8111-CBDA-2AB6-99196EDB26B8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D310D34-9D53-0B33-9A41-242AC36911AE}"/>
              </a:ext>
            </a:extLst>
          </p:cNvPr>
          <p:cNvSpPr txBox="1"/>
          <p:nvPr/>
        </p:nvSpPr>
        <p:spPr>
          <a:xfrm>
            <a:off x="201430" y="5179055"/>
            <a:ext cx="10230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Další publikované datové sady v rámci NZIP:</a:t>
            </a:r>
          </a:p>
          <a:p>
            <a:endParaRPr lang="cs-CZ" b="1" dirty="0"/>
          </a:p>
          <a:p>
            <a:r>
              <a:rPr lang="cs-CZ" dirty="0">
                <a:hlinkClick r:id="rId5"/>
              </a:rPr>
              <a:t>Národní informační systém paliativní péče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56F60EE-CBAA-3D73-023E-68D050DE7358}"/>
              </a:ext>
            </a:extLst>
          </p:cNvPr>
          <p:cNvSpPr txBox="1"/>
          <p:nvPr/>
        </p:nvSpPr>
        <p:spPr>
          <a:xfrm>
            <a:off x="10324256" y="1064785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10.11.2025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F2ECC2D-69E2-C125-B863-9792BAAFD063}"/>
              </a:ext>
            </a:extLst>
          </p:cNvPr>
          <p:cNvSpPr txBox="1"/>
          <p:nvPr/>
        </p:nvSpPr>
        <p:spPr>
          <a:xfrm>
            <a:off x="10299560" y="2260757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24.2.2025 </a:t>
            </a:r>
          </a:p>
        </p:txBody>
      </p:sp>
    </p:spTree>
    <p:extLst>
      <p:ext uri="{BB962C8B-B14F-4D97-AF65-F5344CB8AC3E}">
        <p14:creationId xmlns:p14="http://schemas.microsoft.com/office/powerpoint/2010/main" val="192164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2077700" cy="577850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D71440"/>
                </a:solidFill>
                <a:latin typeface="+mn-lt"/>
              </a:rPr>
              <a:t>DIMENZE 8. Produkce a náklady jednodenní péče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F154B48-573C-10B9-5571-0583C650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816317"/>
              </p:ext>
            </p:extLst>
          </p:nvPr>
        </p:nvGraphicFramePr>
        <p:xfrm>
          <a:off x="212709" y="1062754"/>
          <a:ext cx="9892825" cy="4693426"/>
        </p:xfrm>
        <a:graphic>
          <a:graphicData uri="http://schemas.openxmlformats.org/drawingml/2006/table">
            <a:tbl>
              <a:tblPr/>
              <a:tblGrid>
                <a:gridCol w="1214182">
                  <a:extLst>
                    <a:ext uri="{9D8B030D-6E8A-4147-A177-3AD203B41FA5}">
                      <a16:colId xmlns:a16="http://schemas.microsoft.com/office/drawing/2014/main" val="2612778467"/>
                    </a:ext>
                  </a:extLst>
                </a:gridCol>
                <a:gridCol w="2777541">
                  <a:extLst>
                    <a:ext uri="{9D8B030D-6E8A-4147-A177-3AD203B41FA5}">
                      <a16:colId xmlns:a16="http://schemas.microsoft.com/office/drawing/2014/main" val="1029845957"/>
                    </a:ext>
                  </a:extLst>
                </a:gridCol>
                <a:gridCol w="5901102">
                  <a:extLst>
                    <a:ext uri="{9D8B030D-6E8A-4147-A177-3AD203B41FA5}">
                      <a16:colId xmlns:a16="http://schemas.microsoft.com/office/drawing/2014/main" val="478037333"/>
                    </a:ext>
                  </a:extLst>
                </a:gridCol>
              </a:tblGrid>
              <a:tr h="812459">
                <a:tc rowSpan="3"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 Narrow"/>
                        </a:rPr>
                        <a:t>ÚZIS</a:t>
                      </a:r>
                    </a:p>
                    <a:p>
                      <a:pPr algn="l" fontAlgn="b"/>
                      <a:r>
                        <a:rPr lang="cs-CZ" sz="20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D8EEFA"/>
                          </a:highlight>
                          <a:latin typeface="Aptos Narrow"/>
                        </a:rPr>
                        <a:t>(NZIS)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8.1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Spektrum smluvně sj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hlinkClick r:id="rId2"/>
                        </a:rPr>
                        <a:t>ednané jednodenní péče pracovišť s odborností J</a:t>
                      </a:r>
                      <a:endParaRPr lang="cs-CZ" sz="20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Seznam smluvně sjednaných výkonů na pracovištích s odborností jednodenní péče (J)</a:t>
                      </a:r>
                    </a:p>
                    <a:p>
                      <a:pPr algn="l" fontAlgn="b"/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0228"/>
                  </a:ext>
                </a:extLst>
              </a:tr>
              <a:tr h="812459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8.2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Vývoj produkce výkonů jednoden</a:t>
                      </a:r>
                      <a:r>
                        <a:rPr lang="cs-CZ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hlinkClick r:id="rId3"/>
                        </a:rPr>
                        <a:t>ní péče pracovišť s  odborností J</a:t>
                      </a:r>
                      <a:endParaRPr lang="cs-CZ" sz="2000" b="0" i="0" u="none" strike="noStrike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Frekvence výkonů a počet unikátních pacientů dle </a:t>
                      </a:r>
                      <a:r>
                        <a:rPr lang="cs-CZ" sz="1600" b="1" i="0" u="none" strike="sngStrike" noProof="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PZS.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30375"/>
                  </a:ext>
                </a:extLst>
              </a:tr>
              <a:tr h="812459">
                <a:tc vMerge="1"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8.3 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hlinkClick r:id="rId4"/>
                        </a:rPr>
                        <a:t>Krátkodobé hospitalizace dle CZ-DRG</a:t>
                      </a:r>
                      <a:endParaRPr lang="cs-CZ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Délka hospitalizace případů akutní lůžkové péče dle DRG skupin systému CZ-DRG.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 (NRHZS, NRPZS)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422233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8.4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Nákladovost pacientů JPL u PZS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Vývoj nákladů a jejich struktura na pracovištích JPL.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nová referenční síť poskytovatelů, návrh zákona č. </a:t>
                      </a:r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48/1997 Sb.</a:t>
                      </a: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021868"/>
                  </a:ext>
                </a:extLst>
              </a:tr>
              <a:tr h="812459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noProof="0">
                        <a:solidFill>
                          <a:srgbClr val="000000"/>
                        </a:solidFill>
                        <a:effectLst/>
                        <a:highlight>
                          <a:srgbClr val="D8EEFA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6836" marR="6836" marT="683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8.5</a:t>
                      </a:r>
                      <a:r>
                        <a:rPr lang="cs-C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Kvalitativní kritéria JPL</a:t>
                      </a:r>
                    </a:p>
                  </a:txBody>
                  <a:tcPr marL="6836" marR="6836" marT="6836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Míra </a:t>
                      </a:r>
                      <a:r>
                        <a:rPr lang="cs-CZ" sz="16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rehospitalizací</a:t>
                      </a:r>
                      <a:r>
                        <a:rPr lang="cs-CZ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u DRG skupin systému CZ-DRG pro JPL u poskytovatelů ALP a JPL.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Zdroj dat: NZIS(NRHZS)</a:t>
                      </a:r>
                      <a:endParaRPr lang="cs-CZ" sz="1800" b="0" i="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36" marR="6836" marT="683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750444"/>
                  </a:ext>
                </a:extLst>
              </a:tr>
            </a:tbl>
          </a:graphicData>
        </a:graphic>
      </p:graphicFrame>
      <p:sp>
        <p:nvSpPr>
          <p:cNvPr id="9" name="TextovéPole 15">
            <a:extLst>
              <a:ext uri="{FF2B5EF4-FFF2-40B4-BE49-F238E27FC236}">
                <a16:creationId xmlns:a16="http://schemas.microsoft.com/office/drawing/2014/main" id="{393E9655-8C56-88FB-4B57-47AE78DEFA93}"/>
              </a:ext>
            </a:extLst>
          </p:cNvPr>
          <p:cNvSpPr txBox="1"/>
          <p:nvPr/>
        </p:nvSpPr>
        <p:spPr>
          <a:xfrm>
            <a:off x="10319738" y="5035708"/>
            <a:ext cx="1775819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Bude realizováno v návaznosti na založení referenční sítě poskytovatelů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94E3017-2288-18F8-66CB-24705EAA4DFA}"/>
              </a:ext>
            </a:extLst>
          </p:cNvPr>
          <p:cNvSpPr txBox="1"/>
          <p:nvPr/>
        </p:nvSpPr>
        <p:spPr>
          <a:xfrm>
            <a:off x="10319738" y="4088625"/>
            <a:ext cx="171994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/>
              <a:t>Bude realizováno v návaznosti na založení referenční sítě poskytovatelů</a:t>
            </a:r>
            <a:endParaRPr lang="cs-CZ" sz="1200" b="1" dirty="0">
              <a:ea typeface="Calibri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41EABC9-A9C3-4BA1-4751-7C1D1CE35C98}"/>
              </a:ext>
            </a:extLst>
          </p:cNvPr>
          <p:cNvSpPr txBox="1"/>
          <p:nvPr/>
        </p:nvSpPr>
        <p:spPr>
          <a:xfrm>
            <a:off x="365157" y="6192633"/>
            <a:ext cx="36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Podpořeno projektem </a:t>
            </a:r>
            <a:r>
              <a:rPr lang="cs-CZ" sz="800" b="0" u="sng" strike="noStrike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Konstrukce modelů pro predikci regionálních potřeb a dostupnosti zdravotní péče a s tím souvisejících ekonomických a personálních ukazatelů</a:t>
            </a:r>
            <a:r>
              <a:rPr lang="cs-CZ" sz="800" b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(CZ.03.02.02/00/22_046/0002180). </a:t>
            </a:r>
            <a:endParaRPr lang="cs-CZ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FEF609C-54CA-9217-C778-7973699A3CAE}"/>
              </a:ext>
            </a:extLst>
          </p:cNvPr>
          <p:cNvSpPr txBox="1"/>
          <p:nvPr/>
        </p:nvSpPr>
        <p:spPr>
          <a:xfrm>
            <a:off x="10324256" y="2259985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7.11.2025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C7F0DD2-3A78-ACEC-D2FC-10BC3FF2317B}"/>
              </a:ext>
            </a:extLst>
          </p:cNvPr>
          <p:cNvSpPr txBox="1"/>
          <p:nvPr/>
        </p:nvSpPr>
        <p:spPr>
          <a:xfrm>
            <a:off x="10291801" y="1062754"/>
            <a:ext cx="165503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aktualizováno dne 15.1.2026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761F7F0-A1C2-7200-34C5-F5F51CA35BC1}"/>
              </a:ext>
            </a:extLst>
          </p:cNvPr>
          <p:cNvSpPr txBox="1"/>
          <p:nvPr/>
        </p:nvSpPr>
        <p:spPr>
          <a:xfrm>
            <a:off x="10291801" y="3267353"/>
            <a:ext cx="1655035" cy="46166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 datu 31.12.2024</a:t>
            </a:r>
          </a:p>
          <a:p>
            <a:r>
              <a:rPr lang="cs-CZ" sz="1200" b="1" dirty="0">
                <a:solidFill>
                  <a:schemeClr val="bg1"/>
                </a:solidFill>
                <a:ea typeface="Calibri"/>
                <a:cs typeface="Calibri"/>
              </a:rPr>
              <a:t>Publikováno 15.1.2026</a:t>
            </a:r>
          </a:p>
        </p:txBody>
      </p:sp>
    </p:spTree>
    <p:extLst>
      <p:ext uri="{BB962C8B-B14F-4D97-AF65-F5344CB8AC3E}">
        <p14:creationId xmlns:p14="http://schemas.microsoft.com/office/powerpoint/2010/main" val="105545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systému Office">
  <a:themeElements>
    <a:clrScheme name="Vlastní 2">
      <a:dk1>
        <a:srgbClr val="5F5F5F"/>
      </a:dk1>
      <a:lt1>
        <a:sysClr val="window" lastClr="FFFFFF"/>
      </a:lt1>
      <a:dk2>
        <a:srgbClr val="84848E"/>
      </a:dk2>
      <a:lt2>
        <a:srgbClr val="F2F2F2"/>
      </a:lt2>
      <a:accent1>
        <a:srgbClr val="E7B13D"/>
      </a:accent1>
      <a:accent2>
        <a:srgbClr val="3D67BC"/>
      </a:accent2>
      <a:accent3>
        <a:srgbClr val="274073"/>
      </a:accent3>
      <a:accent4>
        <a:srgbClr val="84848E"/>
      </a:accent4>
      <a:accent5>
        <a:srgbClr val="D8D8D8"/>
      </a:accent5>
      <a:accent6>
        <a:srgbClr val="DDDCE0"/>
      </a:accent6>
      <a:hlink>
        <a:srgbClr val="1919FF"/>
      </a:hlink>
      <a:folHlink>
        <a:srgbClr val="00005F"/>
      </a:folHlink>
    </a:clrScheme>
    <a:fontScheme name="Paliativní péč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1C34B9531B52478C258926AB671CDB" ma:contentTypeVersion="15" ma:contentTypeDescription="Vytvoří nový dokument" ma:contentTypeScope="" ma:versionID="4679110b48113077a70e197a1c716b1b">
  <xsd:schema xmlns:xsd="http://www.w3.org/2001/XMLSchema" xmlns:xs="http://www.w3.org/2001/XMLSchema" xmlns:p="http://schemas.microsoft.com/office/2006/metadata/properties" xmlns:ns2="fd91d4e6-a9b1-4cd9-93e3-d008a5466f3b" xmlns:ns3="0ac979f0-7b52-447c-8bf0-a3303157c888" targetNamespace="http://schemas.microsoft.com/office/2006/metadata/properties" ma:root="true" ma:fieldsID="93fce31c3c7d4514a75e3d33fd84ac6c" ns2:_="" ns3:_="">
    <xsd:import namespace="fd91d4e6-a9b1-4cd9-93e3-d008a5466f3b"/>
    <xsd:import namespace="0ac979f0-7b52-447c-8bf0-a3303157c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Kompletn_x00ed_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1d4e6-a9b1-4cd9-93e3-d008a5466f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Kompletn_x00ed_" ma:index="12" nillable="true" ma:displayName="Kompletní" ma:format="Dropdown" ma:internalName="Kompletn_x00ed_">
      <xsd:simpleType>
        <xsd:restriction base="dms:Choice">
          <xsd:enumeration value="Volba 1"/>
          <xsd:enumeration value="Volba 2"/>
          <xsd:enumeration value="Volba 3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979f0-7b52-447c-8bf0-a3303157c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ade0e0-5ebb-40f5-9528-68a633c238a8}" ma:internalName="TaxCatchAll" ma:showField="CatchAllData" ma:web="0ac979f0-7b52-447c-8bf0-a3303157c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91d4e6-a9b1-4cd9-93e3-d008a5466f3b">
      <Terms xmlns="http://schemas.microsoft.com/office/infopath/2007/PartnerControls"/>
    </lcf76f155ced4ddcb4097134ff3c332f>
    <TaxCatchAll xmlns="0ac979f0-7b52-447c-8bf0-a3303157c888" xsi:nil="true"/>
    <Kompletn_x00ed_ xmlns="fd91d4e6-a9b1-4cd9-93e3-d008a5466f3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3A3D1F-8204-4603-AECE-EEDC865160E5}">
  <ds:schemaRefs>
    <ds:schemaRef ds:uri="0ac979f0-7b52-447c-8bf0-a3303157c888"/>
    <ds:schemaRef ds:uri="fd91d4e6-a9b1-4cd9-93e3-d008a5466f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355BF15-E4C6-451B-892F-A669AD47A00E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0ac979f0-7b52-447c-8bf0-a3303157c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fd91d4e6-a9b1-4cd9-93e3-d008a5466f3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5EF09A7-3EA3-402C-9C21-970663E623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4344</TotalTime>
  <Words>2297</Words>
  <Application>Microsoft Office PowerPoint</Application>
  <PresentationFormat>Širokoúhlá obrazovka</PresentationFormat>
  <Paragraphs>308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3" baseType="lpstr">
      <vt:lpstr>Aptos</vt:lpstr>
      <vt:lpstr>Aptos Narrow</vt:lpstr>
      <vt:lpstr>Arial</vt:lpstr>
      <vt:lpstr>Calibri</vt:lpstr>
      <vt:lpstr>Calibri Light</vt:lpstr>
      <vt:lpstr>Wingdings</vt:lpstr>
      <vt:lpstr>Wingdings,Sans-Serif</vt:lpstr>
      <vt:lpstr>Motiv Office</vt:lpstr>
      <vt:lpstr>1_Motiv systému Office</vt:lpstr>
      <vt:lpstr>Prezentace aplikace PowerPoint</vt:lpstr>
      <vt:lpstr>DIMENZE 1. Ceny a objemy </vt:lpstr>
      <vt:lpstr>DIMENZE 1. Ceny a objemy </vt:lpstr>
      <vt:lpstr>DIMENZE 2. Personální zabezpečení </vt:lpstr>
      <vt:lpstr>DIMENZE 2. Personální zabezpečení </vt:lpstr>
      <vt:lpstr>DIMENZE 3. Produkce a náklady poskytovatelů nelůžkové péče</vt:lpstr>
      <vt:lpstr>DIMENZE 3. Produkce a náklady poskytovatelů nelůžkové péče</vt:lpstr>
      <vt:lpstr>DIMENZE 4. Seznam výkonů</vt:lpstr>
      <vt:lpstr>DIMENZE 5. Struktura pojištěnců a náklady zdravotních pojišťoven </vt:lpstr>
      <vt:lpstr>DIMENZE 6. Produkce a náklady segmentu lůžkové péče</vt:lpstr>
      <vt:lpstr>DIMENZE 6. Produkce a náklady segmentu lůžkové péče</vt:lpstr>
      <vt:lpstr>DIMENZE 6. Produkce a náklady segmentu lůžkové péče</vt:lpstr>
      <vt:lpstr>DIMENZE 7. Produkce a náklady komunitních ošetřovatelských služeb</vt:lpstr>
      <vt:lpstr>DIMENZE 8. Produkce a náklady jednodenní péče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Koptíková Jana</dc:creator>
  <cp:lastModifiedBy>Dušek Ladislav prof. RNDr. Ph.D.</cp:lastModifiedBy>
  <cp:revision>41</cp:revision>
  <dcterms:created xsi:type="dcterms:W3CDTF">2019-05-28T15:33:45Z</dcterms:created>
  <dcterms:modified xsi:type="dcterms:W3CDTF">2026-03-01T15:22:00Z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0x010100721C34B9531B52478C258926AB671CDB</vt:lpwstr>
  </property>
  <property fmtid="{D5CDD505-2E9C-101B-9397-08002B2CF9AE}" pid="3" name="MediaServiceImageTags">
    <vt:lpwstr/>
  </property>
</Properties>
</file>